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  <p:sldMasterId id="2147483728" r:id="rId5"/>
    <p:sldMasterId id="2147483740" r:id="rId6"/>
  </p:sldMasterIdLst>
  <p:notesMasterIdLst>
    <p:notesMasterId r:id="rId26"/>
  </p:notesMasterIdLst>
  <p:handoutMasterIdLst>
    <p:handoutMasterId r:id="rId27"/>
  </p:handoutMasterIdLst>
  <p:sldIdLst>
    <p:sldId id="292" r:id="rId7"/>
    <p:sldId id="258" r:id="rId8"/>
    <p:sldId id="257" r:id="rId9"/>
    <p:sldId id="2147474412" r:id="rId10"/>
    <p:sldId id="2147474415" r:id="rId11"/>
    <p:sldId id="265" r:id="rId12"/>
    <p:sldId id="261" r:id="rId13"/>
    <p:sldId id="500" r:id="rId14"/>
    <p:sldId id="2145707211" r:id="rId15"/>
    <p:sldId id="2147474406" r:id="rId16"/>
    <p:sldId id="272" r:id="rId17"/>
    <p:sldId id="2147474517" r:id="rId18"/>
    <p:sldId id="2147474404" r:id="rId19"/>
    <p:sldId id="2147483600" r:id="rId20"/>
    <p:sldId id="267" r:id="rId21"/>
    <p:sldId id="2147472157" r:id="rId22"/>
    <p:sldId id="2146848376" r:id="rId23"/>
    <p:sldId id="2147474403" r:id="rId24"/>
    <p:sldId id="293" r:id="rId2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8AC3"/>
    <a:srgbClr val="B5C1DF"/>
    <a:srgbClr val="374D81"/>
    <a:srgbClr val="E98B0D"/>
    <a:srgbClr val="E2973C"/>
    <a:srgbClr val="9BD49E"/>
    <a:srgbClr val="F6A287"/>
    <a:srgbClr val="0037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362" autoAdjust="0"/>
    <p:restoredTop sz="94639" autoAdjust="0"/>
  </p:normalViewPr>
  <p:slideViewPr>
    <p:cSldViewPr snapToGrid="0">
      <p:cViewPr varScale="1">
        <p:scale>
          <a:sx n="107" d="100"/>
          <a:sy n="107" d="100"/>
        </p:scale>
        <p:origin x="48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Foglio_di_lavoro_di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19050">
                <a:solidFill>
                  <a:schemeClr val="accent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rgbClr val="498BC9"/>
                </a:solidFill>
                <a:ln w="19050">
                  <a:solidFill>
                    <a:srgbClr val="498BC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A030-4D03-BE0D-3DC64885EE02}"/>
              </c:ext>
            </c:extLst>
          </c:dPt>
          <c:dPt>
            <c:idx val="1"/>
            <c:marker>
              <c:symbol val="circle"/>
              <c:size val="5"/>
              <c:spPr>
                <a:solidFill>
                  <a:srgbClr val="498BC9"/>
                </a:solidFill>
                <a:ln w="19050">
                  <a:solidFill>
                    <a:srgbClr val="498BC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030-4D03-BE0D-3DC64885EE02}"/>
              </c:ext>
            </c:extLst>
          </c:dPt>
          <c:dPt>
            <c:idx val="2"/>
            <c:marker>
              <c:symbol val="circle"/>
              <c:size val="5"/>
              <c:spPr>
                <a:solidFill>
                  <a:srgbClr val="EE245C"/>
                </a:solidFill>
                <a:ln w="19050">
                  <a:solidFill>
                    <a:srgbClr val="EE245C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A030-4D03-BE0D-3DC64885EE02}"/>
              </c:ext>
            </c:extLst>
          </c:dPt>
          <c:dPt>
            <c:idx val="3"/>
            <c:marker>
              <c:symbol val="circle"/>
              <c:size val="5"/>
              <c:spPr>
                <a:solidFill>
                  <a:srgbClr val="EE245C"/>
                </a:solidFill>
                <a:ln w="19050">
                  <a:solidFill>
                    <a:srgbClr val="EE245C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A030-4D03-BE0D-3DC64885EE02}"/>
              </c:ext>
            </c:extLst>
          </c:dPt>
          <c:dPt>
            <c:idx val="4"/>
            <c:marker>
              <c:symbol val="circle"/>
              <c:size val="5"/>
              <c:spPr>
                <a:solidFill>
                  <a:srgbClr val="498BC9"/>
                </a:solidFill>
                <a:ln w="19050">
                  <a:solidFill>
                    <a:srgbClr val="498BC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A030-4D03-BE0D-3DC64885EE02}"/>
              </c:ext>
            </c:extLst>
          </c:dPt>
          <c:dPt>
            <c:idx val="5"/>
            <c:marker>
              <c:symbol val="circle"/>
              <c:size val="5"/>
              <c:spPr>
                <a:solidFill>
                  <a:srgbClr val="498BC9"/>
                </a:solidFill>
                <a:ln w="19050">
                  <a:solidFill>
                    <a:srgbClr val="498BC9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A030-4D03-BE0D-3DC64885EE02}"/>
              </c:ext>
            </c:extLst>
          </c:dPt>
          <c:xVal>
            <c:numRef>
              <c:f>Sheet1!$A$3:$A$8</c:f>
              <c:numCache>
                <c:formatCode>General</c:formatCode>
                <c:ptCount val="6"/>
                <c:pt idx="0">
                  <c:v>0</c:v>
                </c:pt>
                <c:pt idx="1">
                  <c:v>47.5</c:v>
                </c:pt>
                <c:pt idx="2">
                  <c:v>20.8</c:v>
                </c:pt>
                <c:pt idx="3">
                  <c:v>3.5</c:v>
                </c:pt>
                <c:pt idx="4">
                  <c:v>0</c:v>
                </c:pt>
                <c:pt idx="5">
                  <c:v>5.4</c:v>
                </c:pt>
              </c:numCache>
            </c:numRef>
          </c:xVal>
          <c:yVal>
            <c:numRef>
              <c:f>Sheet1!$B$3:$B$8</c:f>
              <c:numCache>
                <c:formatCode>General</c:formatCode>
                <c:ptCount val="6"/>
                <c:pt idx="0">
                  <c:v>85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20</c:v>
                </c:pt>
                <c:pt idx="5">
                  <c:v>10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030-4D03-BE0D-3DC64885EE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9008096"/>
        <c:axId val="829008576"/>
      </c:scatterChart>
      <c:valAx>
        <c:axId val="829008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51515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9008576"/>
        <c:crosses val="autoZero"/>
        <c:crossBetween val="midCat"/>
      </c:valAx>
      <c:valAx>
        <c:axId val="82900857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rgbClr val="51515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900809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A50A4C-E698-441A-995B-B553308AF63B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95516FB-70C4-47F1-9234-72CB357094B4}">
      <dgm:prSet/>
      <dgm:spPr/>
      <dgm:t>
        <a:bodyPr/>
        <a:lstStyle/>
        <a:p>
          <a:r>
            <a:rPr lang="en-US" b="1" dirty="0" err="1"/>
            <a:t>Fisiopatologia</a:t>
          </a:r>
          <a:r>
            <a:rPr lang="en-US" b="1" dirty="0"/>
            <a:t> </a:t>
          </a:r>
          <a:r>
            <a:rPr lang="en-US" b="1" dirty="0" err="1"/>
            <a:t>tradizionale</a:t>
          </a:r>
          <a:r>
            <a:rPr lang="en-US" b="1" dirty="0"/>
            <a:t>: </a:t>
          </a:r>
          <a:r>
            <a:rPr lang="en-US" b="1" dirty="0" err="1"/>
            <a:t>Resistenza</a:t>
          </a:r>
          <a:r>
            <a:rPr lang="en-US" b="1" dirty="0"/>
            <a:t> </a:t>
          </a:r>
          <a:r>
            <a:rPr lang="en-US" b="1" dirty="0" err="1"/>
            <a:t>insulinica</a:t>
          </a:r>
          <a:r>
            <a:rPr lang="en-US" b="1" dirty="0"/>
            <a:t> progressiva </a:t>
          </a:r>
          <a:r>
            <a:rPr lang="en-US" b="1" dirty="0" err="1"/>
            <a:t>associata</a:t>
          </a:r>
          <a:r>
            <a:rPr lang="en-US" b="1" dirty="0"/>
            <a:t> a </a:t>
          </a:r>
          <a:r>
            <a:rPr lang="en-US" b="1" dirty="0" err="1"/>
            <a:t>disfunzione</a:t>
          </a:r>
          <a:r>
            <a:rPr lang="en-US" b="1" dirty="0"/>
            <a:t> delle cellule beta </a:t>
          </a:r>
          <a:r>
            <a:rPr lang="en-US" b="1" dirty="0" err="1"/>
            <a:t>pancreatiche</a:t>
          </a:r>
          <a:endParaRPr lang="en-US" dirty="0"/>
        </a:p>
      </dgm:t>
    </dgm:pt>
    <dgm:pt modelId="{51F0B9F3-A5DC-4888-9D21-BBA7FA12DB5A}" type="parTrans" cxnId="{8D0E0B1A-7EE9-4766-9651-029D234D9227}">
      <dgm:prSet/>
      <dgm:spPr/>
      <dgm:t>
        <a:bodyPr/>
        <a:lstStyle/>
        <a:p>
          <a:endParaRPr lang="en-US"/>
        </a:p>
      </dgm:t>
    </dgm:pt>
    <dgm:pt modelId="{F1E25DF7-9576-4394-BEF5-CCEF20B7F767}" type="sibTrans" cxnId="{8D0E0B1A-7EE9-4766-9651-029D234D9227}">
      <dgm:prSet/>
      <dgm:spPr/>
      <dgm:t>
        <a:bodyPr/>
        <a:lstStyle/>
        <a:p>
          <a:endParaRPr lang="en-US"/>
        </a:p>
      </dgm:t>
    </dgm:pt>
    <dgm:pt modelId="{22D60158-7F6B-4152-BCC4-34030B168453}">
      <dgm:prSet/>
      <dgm:spPr/>
      <dgm:t>
        <a:bodyPr/>
        <a:lstStyle/>
        <a:p>
          <a:r>
            <a:rPr lang="en-US" b="1"/>
            <a:t>Prevalenza globale: Oltre 537 milioni di adulti affetti nel 2024, con incidenza in continua crescita</a:t>
          </a:r>
          <a:endParaRPr lang="en-US"/>
        </a:p>
      </dgm:t>
    </dgm:pt>
    <dgm:pt modelId="{C25753C0-BEDE-46E5-AA8E-EE5624355F8C}" type="parTrans" cxnId="{7E49B111-6904-4E45-9AF1-C872C7E9C50F}">
      <dgm:prSet/>
      <dgm:spPr/>
      <dgm:t>
        <a:bodyPr/>
        <a:lstStyle/>
        <a:p>
          <a:endParaRPr lang="en-US"/>
        </a:p>
      </dgm:t>
    </dgm:pt>
    <dgm:pt modelId="{74CB5F14-D63B-4C0E-82D0-1B6D32E52659}" type="sibTrans" cxnId="{7E49B111-6904-4E45-9AF1-C872C7E9C50F}">
      <dgm:prSet/>
      <dgm:spPr/>
      <dgm:t>
        <a:bodyPr/>
        <a:lstStyle/>
        <a:p>
          <a:endParaRPr lang="en-US"/>
        </a:p>
      </dgm:t>
    </dgm:pt>
    <dgm:pt modelId="{A452D87F-FF9E-41DE-A736-773F32563518}">
      <dgm:prSet/>
      <dgm:spPr/>
      <dgm:t>
        <a:bodyPr/>
        <a:lstStyle/>
        <a:p>
          <a:r>
            <a:rPr lang="en-US" b="1" dirty="0"/>
            <a:t>Fattori di </a:t>
          </a:r>
          <a:r>
            <a:rPr lang="en-US" b="1" dirty="0" err="1"/>
            <a:t>rischio</a:t>
          </a:r>
          <a:r>
            <a:rPr lang="en-US" b="1" dirty="0"/>
            <a:t> T2D: </a:t>
          </a:r>
          <a:r>
            <a:rPr lang="en-US" b="1" dirty="0" err="1"/>
            <a:t>Obesita</a:t>
          </a:r>
          <a:r>
            <a:rPr lang="en-US" b="1" dirty="0"/>
            <a:t>’, </a:t>
          </a:r>
          <a:r>
            <a:rPr lang="en-US" b="1" dirty="0" err="1"/>
            <a:t>sedentarieta</a:t>
          </a:r>
          <a:r>
            <a:rPr lang="en-US" b="1" dirty="0"/>
            <a:t>’, </a:t>
          </a:r>
          <a:r>
            <a:rPr lang="en-US" b="1" dirty="0" err="1"/>
            <a:t>predisposizione</a:t>
          </a:r>
          <a:r>
            <a:rPr lang="en-US" b="1" dirty="0"/>
            <a:t> </a:t>
          </a:r>
          <a:r>
            <a:rPr lang="en-US" b="1" dirty="0" err="1"/>
            <a:t>genetica</a:t>
          </a:r>
          <a:r>
            <a:rPr lang="en-US" b="1" dirty="0"/>
            <a:t>, </a:t>
          </a:r>
          <a:r>
            <a:rPr lang="en-US" b="1" dirty="0" err="1"/>
            <a:t>fattori</a:t>
          </a:r>
          <a:r>
            <a:rPr lang="en-US" b="1" dirty="0"/>
            <a:t> socio-economici e </a:t>
          </a:r>
          <a:r>
            <a:rPr lang="en-US" b="1" dirty="0" err="1"/>
            <a:t>demografici</a:t>
          </a:r>
          <a:endParaRPr lang="en-US" dirty="0"/>
        </a:p>
      </dgm:t>
    </dgm:pt>
    <dgm:pt modelId="{4D4D5AF3-A628-4125-8083-A871A26A20C1}" type="parTrans" cxnId="{E8346E5B-31EA-45BC-A62E-4AB24F8DDAA7}">
      <dgm:prSet/>
      <dgm:spPr/>
      <dgm:t>
        <a:bodyPr/>
        <a:lstStyle/>
        <a:p>
          <a:endParaRPr lang="en-US"/>
        </a:p>
      </dgm:t>
    </dgm:pt>
    <dgm:pt modelId="{3A0F7A4F-1A02-46BB-8FCE-6A960E8BDEA5}" type="sibTrans" cxnId="{E8346E5B-31EA-45BC-A62E-4AB24F8DDAA7}">
      <dgm:prSet/>
      <dgm:spPr/>
      <dgm:t>
        <a:bodyPr/>
        <a:lstStyle/>
        <a:p>
          <a:endParaRPr lang="en-US"/>
        </a:p>
      </dgm:t>
    </dgm:pt>
    <dgm:pt modelId="{9CD27156-290D-CF41-86A0-2129AEA77CD4}" type="pres">
      <dgm:prSet presAssocID="{BFA50A4C-E698-441A-995B-B553308AF63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4BEF023-C73C-4646-AF5F-8D4BD7A52515}" type="pres">
      <dgm:prSet presAssocID="{C95516FB-70C4-47F1-9234-72CB357094B4}" presName="hierRoot1" presStyleCnt="0"/>
      <dgm:spPr/>
    </dgm:pt>
    <dgm:pt modelId="{AF2D3E8D-1B1E-0148-A5A7-17D56C4C9FEA}" type="pres">
      <dgm:prSet presAssocID="{C95516FB-70C4-47F1-9234-72CB357094B4}" presName="composite" presStyleCnt="0"/>
      <dgm:spPr/>
    </dgm:pt>
    <dgm:pt modelId="{DF99AF71-6D92-544D-B3A2-912F943C89B7}" type="pres">
      <dgm:prSet presAssocID="{C95516FB-70C4-47F1-9234-72CB357094B4}" presName="background" presStyleLbl="node0" presStyleIdx="0" presStyleCnt="3"/>
      <dgm:spPr/>
    </dgm:pt>
    <dgm:pt modelId="{D71D1DFD-3C1A-D440-B290-CC487F4BCD08}" type="pres">
      <dgm:prSet presAssocID="{C95516FB-70C4-47F1-9234-72CB357094B4}" presName="text" presStyleLbl="fgAcc0" presStyleIdx="0" presStyleCnt="3">
        <dgm:presLayoutVars>
          <dgm:chPref val="3"/>
        </dgm:presLayoutVars>
      </dgm:prSet>
      <dgm:spPr/>
    </dgm:pt>
    <dgm:pt modelId="{BC59A8DD-F8FB-9E44-A2A8-9CE804CC8C81}" type="pres">
      <dgm:prSet presAssocID="{C95516FB-70C4-47F1-9234-72CB357094B4}" presName="hierChild2" presStyleCnt="0"/>
      <dgm:spPr/>
    </dgm:pt>
    <dgm:pt modelId="{FF418FDC-804C-BE44-9DCE-6BADA2C6CEF8}" type="pres">
      <dgm:prSet presAssocID="{22D60158-7F6B-4152-BCC4-34030B168453}" presName="hierRoot1" presStyleCnt="0"/>
      <dgm:spPr/>
    </dgm:pt>
    <dgm:pt modelId="{E74F9E0E-5D2C-3243-BB92-4304881EFC35}" type="pres">
      <dgm:prSet presAssocID="{22D60158-7F6B-4152-BCC4-34030B168453}" presName="composite" presStyleCnt="0"/>
      <dgm:spPr/>
    </dgm:pt>
    <dgm:pt modelId="{448AC804-9341-4F4F-9184-6842275B1720}" type="pres">
      <dgm:prSet presAssocID="{22D60158-7F6B-4152-BCC4-34030B168453}" presName="background" presStyleLbl="node0" presStyleIdx="1" presStyleCnt="3"/>
      <dgm:spPr/>
    </dgm:pt>
    <dgm:pt modelId="{1168681E-6A86-F146-A557-A25412A41906}" type="pres">
      <dgm:prSet presAssocID="{22D60158-7F6B-4152-BCC4-34030B168453}" presName="text" presStyleLbl="fgAcc0" presStyleIdx="1" presStyleCnt="3">
        <dgm:presLayoutVars>
          <dgm:chPref val="3"/>
        </dgm:presLayoutVars>
      </dgm:prSet>
      <dgm:spPr/>
    </dgm:pt>
    <dgm:pt modelId="{58B19C48-BEE5-674B-9FD0-EA08D1B46EEA}" type="pres">
      <dgm:prSet presAssocID="{22D60158-7F6B-4152-BCC4-34030B168453}" presName="hierChild2" presStyleCnt="0"/>
      <dgm:spPr/>
    </dgm:pt>
    <dgm:pt modelId="{783A3017-66F5-E94B-B8B2-112B2BD9B0A8}" type="pres">
      <dgm:prSet presAssocID="{A452D87F-FF9E-41DE-A736-773F32563518}" presName="hierRoot1" presStyleCnt="0"/>
      <dgm:spPr/>
    </dgm:pt>
    <dgm:pt modelId="{AB4025B5-5F2D-034F-9936-A57D30332D8A}" type="pres">
      <dgm:prSet presAssocID="{A452D87F-FF9E-41DE-A736-773F32563518}" presName="composite" presStyleCnt="0"/>
      <dgm:spPr/>
    </dgm:pt>
    <dgm:pt modelId="{CB61E851-B9EB-3A43-8175-D9BC2ED11EAD}" type="pres">
      <dgm:prSet presAssocID="{A452D87F-FF9E-41DE-A736-773F32563518}" presName="background" presStyleLbl="node0" presStyleIdx="2" presStyleCnt="3"/>
      <dgm:spPr/>
    </dgm:pt>
    <dgm:pt modelId="{3CB7DB93-7349-E148-89C1-4B11259D6BC6}" type="pres">
      <dgm:prSet presAssocID="{A452D87F-FF9E-41DE-A736-773F32563518}" presName="text" presStyleLbl="fgAcc0" presStyleIdx="2" presStyleCnt="3">
        <dgm:presLayoutVars>
          <dgm:chPref val="3"/>
        </dgm:presLayoutVars>
      </dgm:prSet>
      <dgm:spPr/>
    </dgm:pt>
    <dgm:pt modelId="{C6801900-4FAD-6845-9478-DB5CF8A67482}" type="pres">
      <dgm:prSet presAssocID="{A452D87F-FF9E-41DE-A736-773F32563518}" presName="hierChild2" presStyleCnt="0"/>
      <dgm:spPr/>
    </dgm:pt>
  </dgm:ptLst>
  <dgm:cxnLst>
    <dgm:cxn modelId="{7E49B111-6904-4E45-9AF1-C872C7E9C50F}" srcId="{BFA50A4C-E698-441A-995B-B553308AF63B}" destId="{22D60158-7F6B-4152-BCC4-34030B168453}" srcOrd="1" destOrd="0" parTransId="{C25753C0-BEDE-46E5-AA8E-EE5624355F8C}" sibTransId="{74CB5F14-D63B-4C0E-82D0-1B6D32E52659}"/>
    <dgm:cxn modelId="{8D0E0B1A-7EE9-4766-9651-029D234D9227}" srcId="{BFA50A4C-E698-441A-995B-B553308AF63B}" destId="{C95516FB-70C4-47F1-9234-72CB357094B4}" srcOrd="0" destOrd="0" parTransId="{51F0B9F3-A5DC-4888-9D21-BBA7FA12DB5A}" sibTransId="{F1E25DF7-9576-4394-BEF5-CCEF20B7F767}"/>
    <dgm:cxn modelId="{79F01E1A-182B-854F-B9B9-43CACA607210}" type="presOf" srcId="{22D60158-7F6B-4152-BCC4-34030B168453}" destId="{1168681E-6A86-F146-A557-A25412A41906}" srcOrd="0" destOrd="0" presId="urn:microsoft.com/office/officeart/2005/8/layout/hierarchy1"/>
    <dgm:cxn modelId="{E8346E5B-31EA-45BC-A62E-4AB24F8DDAA7}" srcId="{BFA50A4C-E698-441A-995B-B553308AF63B}" destId="{A452D87F-FF9E-41DE-A736-773F32563518}" srcOrd="2" destOrd="0" parTransId="{4D4D5AF3-A628-4125-8083-A871A26A20C1}" sibTransId="{3A0F7A4F-1A02-46BB-8FCE-6A960E8BDEA5}"/>
    <dgm:cxn modelId="{CC18DBA6-5E3D-2944-A88B-A51DAFEF0F00}" type="presOf" srcId="{C95516FB-70C4-47F1-9234-72CB357094B4}" destId="{D71D1DFD-3C1A-D440-B290-CC487F4BCD08}" srcOrd="0" destOrd="0" presId="urn:microsoft.com/office/officeart/2005/8/layout/hierarchy1"/>
    <dgm:cxn modelId="{261CE2CC-38D0-8048-A570-3934B20F57D2}" type="presOf" srcId="{BFA50A4C-E698-441A-995B-B553308AF63B}" destId="{9CD27156-290D-CF41-86A0-2129AEA77CD4}" srcOrd="0" destOrd="0" presId="urn:microsoft.com/office/officeart/2005/8/layout/hierarchy1"/>
    <dgm:cxn modelId="{E95D4CFE-110D-9A4F-A15A-8F18763F9EBA}" type="presOf" srcId="{A452D87F-FF9E-41DE-A736-773F32563518}" destId="{3CB7DB93-7349-E148-89C1-4B11259D6BC6}" srcOrd="0" destOrd="0" presId="urn:microsoft.com/office/officeart/2005/8/layout/hierarchy1"/>
    <dgm:cxn modelId="{C53C09DA-8D5A-2A4B-9640-E2E7D2876BB6}" type="presParOf" srcId="{9CD27156-290D-CF41-86A0-2129AEA77CD4}" destId="{64BEF023-C73C-4646-AF5F-8D4BD7A52515}" srcOrd="0" destOrd="0" presId="urn:microsoft.com/office/officeart/2005/8/layout/hierarchy1"/>
    <dgm:cxn modelId="{72A4F1B6-A198-F24F-83BF-022D8F30A6B9}" type="presParOf" srcId="{64BEF023-C73C-4646-AF5F-8D4BD7A52515}" destId="{AF2D3E8D-1B1E-0148-A5A7-17D56C4C9FEA}" srcOrd="0" destOrd="0" presId="urn:microsoft.com/office/officeart/2005/8/layout/hierarchy1"/>
    <dgm:cxn modelId="{EB4D8A5C-4D87-AE4A-92EC-C8533B4EB163}" type="presParOf" srcId="{AF2D3E8D-1B1E-0148-A5A7-17D56C4C9FEA}" destId="{DF99AF71-6D92-544D-B3A2-912F943C89B7}" srcOrd="0" destOrd="0" presId="urn:microsoft.com/office/officeart/2005/8/layout/hierarchy1"/>
    <dgm:cxn modelId="{72FF8C28-3F27-5B4F-A44C-DAA8617266F6}" type="presParOf" srcId="{AF2D3E8D-1B1E-0148-A5A7-17D56C4C9FEA}" destId="{D71D1DFD-3C1A-D440-B290-CC487F4BCD08}" srcOrd="1" destOrd="0" presId="urn:microsoft.com/office/officeart/2005/8/layout/hierarchy1"/>
    <dgm:cxn modelId="{5ED0C713-071B-3242-87D2-BF46BBDCC43E}" type="presParOf" srcId="{64BEF023-C73C-4646-AF5F-8D4BD7A52515}" destId="{BC59A8DD-F8FB-9E44-A2A8-9CE804CC8C81}" srcOrd="1" destOrd="0" presId="urn:microsoft.com/office/officeart/2005/8/layout/hierarchy1"/>
    <dgm:cxn modelId="{8A5DC386-4A5C-BF4B-9A9B-53F21B2B93AE}" type="presParOf" srcId="{9CD27156-290D-CF41-86A0-2129AEA77CD4}" destId="{FF418FDC-804C-BE44-9DCE-6BADA2C6CEF8}" srcOrd="1" destOrd="0" presId="urn:microsoft.com/office/officeart/2005/8/layout/hierarchy1"/>
    <dgm:cxn modelId="{42E7A294-4B09-9A46-AD19-66F13C784E87}" type="presParOf" srcId="{FF418FDC-804C-BE44-9DCE-6BADA2C6CEF8}" destId="{E74F9E0E-5D2C-3243-BB92-4304881EFC35}" srcOrd="0" destOrd="0" presId="urn:microsoft.com/office/officeart/2005/8/layout/hierarchy1"/>
    <dgm:cxn modelId="{3AA1A606-6E79-2C4A-992B-D71C8B896F5B}" type="presParOf" srcId="{E74F9E0E-5D2C-3243-BB92-4304881EFC35}" destId="{448AC804-9341-4F4F-9184-6842275B1720}" srcOrd="0" destOrd="0" presId="urn:microsoft.com/office/officeart/2005/8/layout/hierarchy1"/>
    <dgm:cxn modelId="{D637D678-227E-E241-ACAB-CAFF54E5455A}" type="presParOf" srcId="{E74F9E0E-5D2C-3243-BB92-4304881EFC35}" destId="{1168681E-6A86-F146-A557-A25412A41906}" srcOrd="1" destOrd="0" presId="urn:microsoft.com/office/officeart/2005/8/layout/hierarchy1"/>
    <dgm:cxn modelId="{CE0632EB-4B09-BB45-BA18-4BED7BD78560}" type="presParOf" srcId="{FF418FDC-804C-BE44-9DCE-6BADA2C6CEF8}" destId="{58B19C48-BEE5-674B-9FD0-EA08D1B46EEA}" srcOrd="1" destOrd="0" presId="urn:microsoft.com/office/officeart/2005/8/layout/hierarchy1"/>
    <dgm:cxn modelId="{2FFF9332-1327-2643-AD10-06EA7547687A}" type="presParOf" srcId="{9CD27156-290D-CF41-86A0-2129AEA77CD4}" destId="{783A3017-66F5-E94B-B8B2-112B2BD9B0A8}" srcOrd="2" destOrd="0" presId="urn:microsoft.com/office/officeart/2005/8/layout/hierarchy1"/>
    <dgm:cxn modelId="{E61DEC38-A1B4-7D4D-8D0C-60D3FC57898C}" type="presParOf" srcId="{783A3017-66F5-E94B-B8B2-112B2BD9B0A8}" destId="{AB4025B5-5F2D-034F-9936-A57D30332D8A}" srcOrd="0" destOrd="0" presId="urn:microsoft.com/office/officeart/2005/8/layout/hierarchy1"/>
    <dgm:cxn modelId="{A1462508-A5E3-954F-9B21-1AB0AA57109A}" type="presParOf" srcId="{AB4025B5-5F2D-034F-9936-A57D30332D8A}" destId="{CB61E851-B9EB-3A43-8175-D9BC2ED11EAD}" srcOrd="0" destOrd="0" presId="urn:microsoft.com/office/officeart/2005/8/layout/hierarchy1"/>
    <dgm:cxn modelId="{571C5947-11EF-BE46-A6BD-EB31407D7E68}" type="presParOf" srcId="{AB4025B5-5F2D-034F-9936-A57D30332D8A}" destId="{3CB7DB93-7349-E148-89C1-4B11259D6BC6}" srcOrd="1" destOrd="0" presId="urn:microsoft.com/office/officeart/2005/8/layout/hierarchy1"/>
    <dgm:cxn modelId="{19AD53B1-7A4B-4848-8437-3D251D4A806C}" type="presParOf" srcId="{783A3017-66F5-E94B-B8B2-112B2BD9B0A8}" destId="{C6801900-4FAD-6845-9478-DB5CF8A674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3CC32B-4427-459E-A396-BAED12D8E36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it-IT"/>
        </a:p>
      </dgm:t>
    </dgm:pt>
    <dgm:pt modelId="{4F4EB64B-6505-40C2-9722-08397C5238DD}">
      <dgm:prSet/>
      <dgm:spPr/>
      <dgm:t>
        <a:bodyPr/>
        <a:lstStyle/>
        <a:p>
          <a:r>
            <a:rPr lang="en-US" b="1" i="0" baseline="0"/>
            <a:t>SGLT-2 inhibitors are mostly effective against cardiovascular risks if used within two years of T2DM diagnosis</a:t>
          </a:r>
          <a:endParaRPr lang="it-IT"/>
        </a:p>
      </dgm:t>
    </dgm:pt>
    <dgm:pt modelId="{089CBC6D-DC80-4586-BAAF-FFD73080BFF7}" type="parTrans" cxnId="{C27CD626-6DAF-4449-ABAA-E8FE5A490726}">
      <dgm:prSet/>
      <dgm:spPr/>
      <dgm:t>
        <a:bodyPr/>
        <a:lstStyle/>
        <a:p>
          <a:endParaRPr lang="it-IT"/>
        </a:p>
      </dgm:t>
    </dgm:pt>
    <dgm:pt modelId="{D5FAA571-8370-4C1B-8AF2-3E4ACE67C48A}" type="sibTrans" cxnId="{C27CD626-6DAF-4449-ABAA-E8FE5A490726}">
      <dgm:prSet/>
      <dgm:spPr/>
      <dgm:t>
        <a:bodyPr/>
        <a:lstStyle/>
        <a:p>
          <a:endParaRPr lang="it-IT"/>
        </a:p>
      </dgm:t>
    </dgm:pt>
    <dgm:pt modelId="{83F2F4A0-80F7-4344-8C80-95A6543884D1}" type="pres">
      <dgm:prSet presAssocID="{A93CC32B-4427-459E-A396-BAED12D8E369}" presName="vert0" presStyleCnt="0">
        <dgm:presLayoutVars>
          <dgm:dir/>
          <dgm:animOne val="branch"/>
          <dgm:animLvl val="lvl"/>
        </dgm:presLayoutVars>
      </dgm:prSet>
      <dgm:spPr/>
    </dgm:pt>
    <dgm:pt modelId="{332291B3-F3A1-4AAB-B561-6833AEB46925}" type="pres">
      <dgm:prSet presAssocID="{4F4EB64B-6505-40C2-9722-08397C5238DD}" presName="thickLine" presStyleLbl="alignNode1" presStyleIdx="0" presStyleCnt="1"/>
      <dgm:spPr/>
    </dgm:pt>
    <dgm:pt modelId="{622B3C6A-0F0D-48A2-865F-655C856DDAAF}" type="pres">
      <dgm:prSet presAssocID="{4F4EB64B-6505-40C2-9722-08397C5238DD}" presName="horz1" presStyleCnt="0"/>
      <dgm:spPr/>
    </dgm:pt>
    <dgm:pt modelId="{7527D9CC-4ABA-4A49-B7AD-81976A710B48}" type="pres">
      <dgm:prSet presAssocID="{4F4EB64B-6505-40C2-9722-08397C5238DD}" presName="tx1" presStyleLbl="revTx" presStyleIdx="0" presStyleCnt="1"/>
      <dgm:spPr/>
    </dgm:pt>
    <dgm:pt modelId="{305B4F23-89E9-497E-BC02-F0B1A39232E9}" type="pres">
      <dgm:prSet presAssocID="{4F4EB64B-6505-40C2-9722-08397C5238DD}" presName="vert1" presStyleCnt="0"/>
      <dgm:spPr/>
    </dgm:pt>
  </dgm:ptLst>
  <dgm:cxnLst>
    <dgm:cxn modelId="{C27CD626-6DAF-4449-ABAA-E8FE5A490726}" srcId="{A93CC32B-4427-459E-A396-BAED12D8E369}" destId="{4F4EB64B-6505-40C2-9722-08397C5238DD}" srcOrd="0" destOrd="0" parTransId="{089CBC6D-DC80-4586-BAAF-FFD73080BFF7}" sibTransId="{D5FAA571-8370-4C1B-8AF2-3E4ACE67C48A}"/>
    <dgm:cxn modelId="{B410C26F-FC34-4138-AB07-71ACA44978EB}" type="presOf" srcId="{4F4EB64B-6505-40C2-9722-08397C5238DD}" destId="{7527D9CC-4ABA-4A49-B7AD-81976A710B48}" srcOrd="0" destOrd="0" presId="urn:microsoft.com/office/officeart/2008/layout/LinedList"/>
    <dgm:cxn modelId="{409BAA95-55D5-4DA0-B87F-2C12671D5CE7}" type="presOf" srcId="{A93CC32B-4427-459E-A396-BAED12D8E369}" destId="{83F2F4A0-80F7-4344-8C80-95A6543884D1}" srcOrd="0" destOrd="0" presId="urn:microsoft.com/office/officeart/2008/layout/LinedList"/>
    <dgm:cxn modelId="{6CD589B3-6C90-431A-9FAD-644C82FE7F37}" type="presParOf" srcId="{83F2F4A0-80F7-4344-8C80-95A6543884D1}" destId="{332291B3-F3A1-4AAB-B561-6833AEB46925}" srcOrd="0" destOrd="0" presId="urn:microsoft.com/office/officeart/2008/layout/LinedList"/>
    <dgm:cxn modelId="{35C30631-5F6F-4C85-8A31-E2C70B42ABF0}" type="presParOf" srcId="{83F2F4A0-80F7-4344-8C80-95A6543884D1}" destId="{622B3C6A-0F0D-48A2-865F-655C856DDAAF}" srcOrd="1" destOrd="0" presId="urn:microsoft.com/office/officeart/2008/layout/LinedList"/>
    <dgm:cxn modelId="{81D14FA6-D7F4-4626-957F-A52A4A934B2D}" type="presParOf" srcId="{622B3C6A-0F0D-48A2-865F-655C856DDAAF}" destId="{7527D9CC-4ABA-4A49-B7AD-81976A710B48}" srcOrd="0" destOrd="0" presId="urn:microsoft.com/office/officeart/2008/layout/LinedList"/>
    <dgm:cxn modelId="{4F52FAFB-AB4D-472E-A43F-6814D2DF84EA}" type="presParOf" srcId="{622B3C6A-0F0D-48A2-865F-655C856DDAAF}" destId="{305B4F23-89E9-497E-BC02-F0B1A39232E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99AF71-6D92-544D-B3A2-912F943C89B7}">
      <dsp:nvSpPr>
        <dsp:cNvPr id="0" name=""/>
        <dsp:cNvSpPr/>
      </dsp:nvSpPr>
      <dsp:spPr>
        <a:xfrm>
          <a:off x="0" y="83295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1D1DFD-3C1A-D440-B290-CC487F4BCD08}">
      <dsp:nvSpPr>
        <dsp:cNvPr id="0" name=""/>
        <dsp:cNvSpPr/>
      </dsp:nvSpPr>
      <dsp:spPr>
        <a:xfrm>
          <a:off x="314325" y="113156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Fisiopatologia</a:t>
          </a:r>
          <a:r>
            <a:rPr lang="en-US" sz="1800" b="1" kern="1200" dirty="0"/>
            <a:t> </a:t>
          </a:r>
          <a:r>
            <a:rPr lang="en-US" sz="1800" b="1" kern="1200" dirty="0" err="1"/>
            <a:t>tradizionale</a:t>
          </a:r>
          <a:r>
            <a:rPr lang="en-US" sz="1800" b="1" kern="1200" dirty="0"/>
            <a:t>: </a:t>
          </a:r>
          <a:r>
            <a:rPr lang="en-US" sz="1800" b="1" kern="1200" dirty="0" err="1"/>
            <a:t>Resistenza</a:t>
          </a:r>
          <a:r>
            <a:rPr lang="en-US" sz="1800" b="1" kern="1200" dirty="0"/>
            <a:t> </a:t>
          </a:r>
          <a:r>
            <a:rPr lang="en-US" sz="1800" b="1" kern="1200" dirty="0" err="1"/>
            <a:t>insulinica</a:t>
          </a:r>
          <a:r>
            <a:rPr lang="en-US" sz="1800" b="1" kern="1200" dirty="0"/>
            <a:t> progressiva </a:t>
          </a:r>
          <a:r>
            <a:rPr lang="en-US" sz="1800" b="1" kern="1200" dirty="0" err="1"/>
            <a:t>associata</a:t>
          </a:r>
          <a:r>
            <a:rPr lang="en-US" sz="1800" b="1" kern="1200" dirty="0"/>
            <a:t> a </a:t>
          </a:r>
          <a:r>
            <a:rPr lang="en-US" sz="1800" b="1" kern="1200" dirty="0" err="1"/>
            <a:t>disfunzione</a:t>
          </a:r>
          <a:r>
            <a:rPr lang="en-US" sz="1800" b="1" kern="1200" dirty="0"/>
            <a:t> delle cellule beta </a:t>
          </a:r>
          <a:r>
            <a:rPr lang="en-US" sz="1800" b="1" kern="1200" dirty="0" err="1"/>
            <a:t>pancreatiche</a:t>
          </a:r>
          <a:endParaRPr lang="en-US" sz="1800" kern="1200" dirty="0"/>
        </a:p>
      </dsp:txBody>
      <dsp:txXfrm>
        <a:off x="366939" y="1184180"/>
        <a:ext cx="2723696" cy="1691139"/>
      </dsp:txXfrm>
    </dsp:sp>
    <dsp:sp modelId="{448AC804-9341-4F4F-9184-6842275B1720}">
      <dsp:nvSpPr>
        <dsp:cNvPr id="0" name=""/>
        <dsp:cNvSpPr/>
      </dsp:nvSpPr>
      <dsp:spPr>
        <a:xfrm>
          <a:off x="3457574" y="83295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68681E-6A86-F146-A557-A25412A41906}">
      <dsp:nvSpPr>
        <dsp:cNvPr id="0" name=""/>
        <dsp:cNvSpPr/>
      </dsp:nvSpPr>
      <dsp:spPr>
        <a:xfrm>
          <a:off x="3771899" y="113156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/>
            <a:t>Prevalenza globale: Oltre 537 milioni di adulti affetti nel 2024, con incidenza in continua crescita</a:t>
          </a:r>
          <a:endParaRPr lang="en-US" sz="1800" kern="1200"/>
        </a:p>
      </dsp:txBody>
      <dsp:txXfrm>
        <a:off x="3824513" y="1184180"/>
        <a:ext cx="2723696" cy="1691139"/>
      </dsp:txXfrm>
    </dsp:sp>
    <dsp:sp modelId="{CB61E851-B9EB-3A43-8175-D9BC2ED11EAD}">
      <dsp:nvSpPr>
        <dsp:cNvPr id="0" name=""/>
        <dsp:cNvSpPr/>
      </dsp:nvSpPr>
      <dsp:spPr>
        <a:xfrm>
          <a:off x="6915149" y="832957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7DB93-7349-E148-89C1-4B11259D6BC6}">
      <dsp:nvSpPr>
        <dsp:cNvPr id="0" name=""/>
        <dsp:cNvSpPr/>
      </dsp:nvSpPr>
      <dsp:spPr>
        <a:xfrm>
          <a:off x="7229475" y="1131566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Fattori di </a:t>
          </a:r>
          <a:r>
            <a:rPr lang="en-US" sz="1800" b="1" kern="1200" dirty="0" err="1"/>
            <a:t>rischio</a:t>
          </a:r>
          <a:r>
            <a:rPr lang="en-US" sz="1800" b="1" kern="1200" dirty="0"/>
            <a:t> T2D: </a:t>
          </a:r>
          <a:r>
            <a:rPr lang="en-US" sz="1800" b="1" kern="1200" dirty="0" err="1"/>
            <a:t>Obesita</a:t>
          </a:r>
          <a:r>
            <a:rPr lang="en-US" sz="1800" b="1" kern="1200" dirty="0"/>
            <a:t>’, </a:t>
          </a:r>
          <a:r>
            <a:rPr lang="en-US" sz="1800" b="1" kern="1200" dirty="0" err="1"/>
            <a:t>sedentarieta</a:t>
          </a:r>
          <a:r>
            <a:rPr lang="en-US" sz="1800" b="1" kern="1200" dirty="0"/>
            <a:t>’, </a:t>
          </a:r>
          <a:r>
            <a:rPr lang="en-US" sz="1800" b="1" kern="1200" dirty="0" err="1"/>
            <a:t>predisposizione</a:t>
          </a:r>
          <a:r>
            <a:rPr lang="en-US" sz="1800" b="1" kern="1200" dirty="0"/>
            <a:t> </a:t>
          </a:r>
          <a:r>
            <a:rPr lang="en-US" sz="1800" b="1" kern="1200" dirty="0" err="1"/>
            <a:t>genetica</a:t>
          </a:r>
          <a:r>
            <a:rPr lang="en-US" sz="1800" b="1" kern="1200" dirty="0"/>
            <a:t>, </a:t>
          </a:r>
          <a:r>
            <a:rPr lang="en-US" sz="1800" b="1" kern="1200" dirty="0" err="1"/>
            <a:t>fattori</a:t>
          </a:r>
          <a:r>
            <a:rPr lang="en-US" sz="1800" b="1" kern="1200" dirty="0"/>
            <a:t> socio-economici e </a:t>
          </a:r>
          <a:r>
            <a:rPr lang="en-US" sz="1800" b="1" kern="1200" dirty="0" err="1"/>
            <a:t>demografici</a:t>
          </a:r>
          <a:endParaRPr lang="en-US" sz="1800" kern="1200" dirty="0"/>
        </a:p>
      </dsp:txBody>
      <dsp:txXfrm>
        <a:off x="7282089" y="1184180"/>
        <a:ext cx="2723696" cy="16911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291B3-F3A1-4AAB-B561-6833AEB46925}">
      <dsp:nvSpPr>
        <dsp:cNvPr id="0" name=""/>
        <dsp:cNvSpPr/>
      </dsp:nvSpPr>
      <dsp:spPr>
        <a:xfrm>
          <a:off x="0" y="0"/>
          <a:ext cx="273026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7D9CC-4ABA-4A49-B7AD-81976A710B48}">
      <dsp:nvSpPr>
        <dsp:cNvPr id="0" name=""/>
        <dsp:cNvSpPr/>
      </dsp:nvSpPr>
      <dsp:spPr>
        <a:xfrm>
          <a:off x="0" y="0"/>
          <a:ext cx="2730264" cy="1477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baseline="0"/>
            <a:t>SGLT-2 inhibitors are mostly effective against cardiovascular risks if used within two years of T2DM diagnosis</a:t>
          </a:r>
          <a:endParaRPr lang="it-IT" sz="1900" kern="1200"/>
        </a:p>
      </dsp:txBody>
      <dsp:txXfrm>
        <a:off x="0" y="0"/>
        <a:ext cx="2730264" cy="14773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07/02/26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07/02/26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CD5C2-80B0-44A8-A72D-E64DA91F10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60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Early introduction of SGLT-2i attenuate metabolic memory. Pseudo-forest plot showing the adjusted hazard ratios (HR) with the relative 95% confidence interval (CI) and the p value, derived from the Cox regression analyses exploring the associations between glycemic control and the risk of the CVD at follow-up in patients stratified according to use of SGLT-2i during the exposure phase or not users, in the three exposure periods assessed. HbA1c ≤ 7% is the reference.</a:t>
            </a:r>
          </a:p>
          <a:p>
            <a:r>
              <a:rPr lang="en-US" sz="1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Many patients at T2D diagnosis already have some form of organ damage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6BD394-404F-A84D-8A3C-BF30A5514E4C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455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===DO NOT REMOVE the next lines===</a:t>
            </a:r>
          </a:p>
          <a:p>
            <a:pPr marL="0" indent="0">
              <a:buNone/>
            </a:pPr>
            <a:r>
              <a:rPr lang="en-GB" dirty="0" err="1"/>
              <a:t>KeyMessage</a:t>
            </a:r>
            <a:r>
              <a:rPr lang="en-GB" dirty="0"/>
              <a:t>: EMP-CKD-EFF-002</a:t>
            </a:r>
          </a:p>
          <a:p>
            <a:pPr marL="0" indent="0">
              <a:buNone/>
            </a:pPr>
            <a:r>
              <a:rPr lang="en-GB" dirty="0" err="1"/>
              <a:t>SlideTitle</a:t>
            </a:r>
            <a:r>
              <a:rPr lang="en-GB" dirty="0"/>
              <a:t>: </a:t>
            </a:r>
            <a:r>
              <a:rPr lang="en-GB" sz="1200" dirty="0"/>
              <a:t>time to kidney replacement therapy</a:t>
            </a:r>
          </a:p>
          <a:p>
            <a:pPr marL="0" indent="0">
              <a:buNone/>
            </a:pPr>
            <a:r>
              <a:rPr lang="en-GB" dirty="0" err="1"/>
              <a:t>GlobalID</a:t>
            </a:r>
            <a:r>
              <a:rPr lang="en-GB" dirty="0"/>
              <a:t>: SC-CRP-12467</a:t>
            </a:r>
          </a:p>
          <a:p>
            <a:pPr marL="0" indent="0">
              <a:buNone/>
            </a:pPr>
            <a:r>
              <a:rPr lang="en-GB" dirty="0" err="1"/>
              <a:t>CriticalSuccessFactor</a:t>
            </a:r>
            <a:r>
              <a:rPr lang="en-GB" dirty="0"/>
              <a:t>: EMP-2023-CSF3</a:t>
            </a:r>
          </a:p>
          <a:p>
            <a:pPr marL="0" indent="0">
              <a:buNone/>
            </a:pPr>
            <a:r>
              <a:rPr lang="en-GB" dirty="0" err="1"/>
              <a:t>CommunicationTheme</a:t>
            </a:r>
            <a:r>
              <a:rPr lang="en-GB" dirty="0"/>
              <a:t>: Efficacy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L1Message: </a:t>
            </a:r>
            <a:r>
              <a:rPr lang="en-US" b="0" i="0" u="none" strike="noStrike" dirty="0">
                <a:effectLst/>
              </a:rPr>
              <a:t>eGFR slope</a:t>
            </a:r>
            <a:r>
              <a:rPr lang="en-US" dirty="0"/>
              <a:t> </a:t>
            </a:r>
            <a:endParaRPr lang="en-GB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GB" dirty="0"/>
              <a:t>=============================================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75ED0A-E718-BA45-A87A-A6ACBA5847C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9086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5060941" y="0"/>
            <a:ext cx="153926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374D8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b="1" cap="all" spc="200" baseline="0">
                <a:solidFill>
                  <a:srgbClr val="738AC3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984836" y="3841"/>
            <a:ext cx="153926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66DD24-D9FA-9FD5-6FD6-2D98BABDD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3E13C45-4437-A0FA-F466-17166C0AD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35C762-C68E-3F00-C366-685503C2E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F013E-F856-D340-BD15-1FD6B926306D}" type="datetimeFigureOut">
              <a:rPr lang="it-IT" smtClean="0"/>
              <a:t>07/02/26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AA5F142-A8F3-5B1E-AEAB-7C1C2916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70DCCA-E6BB-8004-3646-5ADBB29A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14D76-52F9-664A-A657-026E725B203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148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82A467-8892-F9E2-43F5-1A4225F41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A101B8A-F893-FAC5-62A8-1F34E1C85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8B79400-D232-F28F-7F9F-E61911EC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55236-DE93-0B4D-A109-8281A8A78936}" type="datetimeFigureOut">
              <a:rPr lang="it-IT" smtClean="0"/>
              <a:t>07/02/26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8276C1-055B-859A-87C6-DE01BA5AE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C6AC58-B185-7102-C3C3-63EF22B5B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A5E9F-23E2-4D4E-A6F3-A267409782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0815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.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8000" y="1944000"/>
            <a:ext cx="10896000" cy="426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F82791-4F8E-4072-A90B-7DDBA5BDD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263F9-D018-4DE9-AE2C-811FAB15C56E}" type="datetime3">
              <a:rPr lang="en-US" smtClean="0"/>
              <a:t>7 February 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F7B92D-8DE2-4AAE-9F57-625CFD54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1B1983-58ED-417B-836C-01C783DF9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GB" smtClean="0"/>
              <a:t>‹N›</a:t>
            </a:fld>
            <a:endParaRPr lang="en-GB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C16868FC-B7DE-4736-A8C4-5762DBFD1FC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999" y="6210000"/>
            <a:ext cx="8652000" cy="324000"/>
          </a:xfrm>
        </p:spPr>
        <p:txBody>
          <a:bodyPr anchor="b"/>
          <a:lstStyle>
            <a:lvl1pPr marL="0" indent="0">
              <a:buNone/>
              <a:defRPr sz="7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Insert notes</a:t>
            </a:r>
          </a:p>
        </p:txBody>
      </p:sp>
    </p:spTree>
    <p:extLst>
      <p:ext uri="{BB962C8B-B14F-4D97-AF65-F5344CB8AC3E}">
        <p14:creationId xmlns:p14="http://schemas.microsoft.com/office/powerpoint/2010/main" val="19740818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Sistema operativo, design&#10;&#10;Il contenuto generato dall'IA potrebbe non essere corretto.">
            <a:extLst>
              <a:ext uri="{FF2B5EF4-FFF2-40B4-BE49-F238E27FC236}">
                <a16:creationId xmlns:a16="http://schemas.microsoft.com/office/drawing/2014/main" id="{DB95314C-6481-7C50-ADF8-117B24D44C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2669C33-6CC6-E8A9-637D-12E9A2E319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C2B93A8-8A49-F5AF-BC3D-D87C452D66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202" y="6373562"/>
            <a:ext cx="1272499" cy="28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269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6076"/>
          </a:xfrm>
          <a:custGeom>
            <a:avLst/>
            <a:gdLst/>
            <a:ahLst/>
            <a:cxnLst/>
            <a:rect l="l" t="t" r="r" b="b"/>
            <a:pathLst>
              <a:path w="7772400" h="4526280">
                <a:moveTo>
                  <a:pt x="7772400" y="4526279"/>
                </a:moveTo>
                <a:lnTo>
                  <a:pt x="0" y="4526279"/>
                </a:lnTo>
                <a:lnTo>
                  <a:pt x="0" y="0"/>
                </a:lnTo>
                <a:lnTo>
                  <a:pt x="7772400" y="0"/>
                </a:lnTo>
                <a:lnTo>
                  <a:pt x="7772400" y="4526279"/>
                </a:lnTo>
                <a:close/>
              </a:path>
            </a:pathLst>
          </a:custGeom>
          <a:solidFill>
            <a:srgbClr val="1D3A8A"/>
          </a:solidFill>
        </p:spPr>
        <p:txBody>
          <a:bodyPr wrap="square" lIns="0" tIns="0" rIns="0" bIns="0" rtlCol="0"/>
          <a:lstStyle/>
          <a:p>
            <a:endParaRPr sz="2726"/>
          </a:p>
        </p:txBody>
      </p:sp>
      <p:sp>
        <p:nvSpPr>
          <p:cNvPr id="17" name="bg object 17"/>
          <p:cNvSpPr/>
          <p:nvPr/>
        </p:nvSpPr>
        <p:spPr>
          <a:xfrm>
            <a:off x="5777255" y="3299150"/>
            <a:ext cx="1195294" cy="48093"/>
          </a:xfrm>
          <a:custGeom>
            <a:avLst/>
            <a:gdLst/>
            <a:ahLst/>
            <a:cxnLst/>
            <a:rect l="l" t="t" r="r" b="b"/>
            <a:pathLst>
              <a:path w="762000" h="31750">
                <a:moveTo>
                  <a:pt x="762000" y="31750"/>
                </a:moveTo>
                <a:lnTo>
                  <a:pt x="0" y="31750"/>
                </a:lnTo>
                <a:lnTo>
                  <a:pt x="0" y="0"/>
                </a:lnTo>
                <a:lnTo>
                  <a:pt x="762000" y="0"/>
                </a:lnTo>
                <a:lnTo>
                  <a:pt x="762000" y="31750"/>
                </a:lnTo>
                <a:close/>
              </a:path>
            </a:pathLst>
          </a:custGeom>
          <a:solidFill>
            <a:srgbClr val="3B81F5"/>
          </a:solidFill>
        </p:spPr>
        <p:txBody>
          <a:bodyPr wrap="square" lIns="0" tIns="0" rIns="0" bIns="0" rtlCol="0"/>
          <a:lstStyle/>
          <a:p>
            <a:endParaRPr sz="2726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059612" y="2135311"/>
            <a:ext cx="2630643" cy="5127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32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214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39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9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941" y="596348"/>
            <a:ext cx="9526494" cy="512769"/>
          </a:xfrm>
        </p:spPr>
        <p:txBody>
          <a:bodyPr lIns="0" tIns="0" rIns="0" bIns="0"/>
          <a:lstStyle>
            <a:lvl1pPr>
              <a:defRPr sz="3332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069" y="1577436"/>
            <a:ext cx="11438965" cy="221471"/>
          </a:xfrm>
        </p:spPr>
        <p:txBody>
          <a:bodyPr lIns="0" tIns="0" rIns="0" bIns="0"/>
          <a:lstStyle>
            <a:lvl1pPr>
              <a:defRPr sz="1439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187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941" y="596348"/>
            <a:ext cx="9526494" cy="512769"/>
          </a:xfrm>
        </p:spPr>
        <p:txBody>
          <a:bodyPr lIns="0" tIns="0" rIns="0" bIns="0"/>
          <a:lstStyle>
            <a:lvl1pPr>
              <a:defRPr sz="3332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627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941" y="596348"/>
            <a:ext cx="9526494" cy="512769"/>
          </a:xfrm>
        </p:spPr>
        <p:txBody>
          <a:bodyPr lIns="0" tIns="0" rIns="0" bIns="0"/>
          <a:lstStyle>
            <a:lvl1pPr>
              <a:defRPr sz="3332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331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6402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760197-65F0-19E4-070E-FBE265FD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B7BD12C-7932-E4D9-F03A-F0D8EF112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1800B-7402-F04C-96ED-5BE86716E3C7}" type="datetimeFigureOut">
              <a:rPr lang="it-IT" smtClean="0"/>
              <a:t>07/02/26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F475188-6868-EDA5-0572-8F80E74F8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1B1C11-33E5-BD91-E324-43352E56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48ABF-73B5-6D40-BBC0-618FCA57A7A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025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542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853407"/>
            <a:ext cx="10671048" cy="33855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E954D74-3C07-4BE4-AB01-4BDA8823C4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334061"/>
            <a:ext cx="10671048" cy="146194"/>
          </a:xfrm>
        </p:spPr>
        <p:txBody>
          <a:bodyPr/>
          <a:lstStyle>
            <a:lvl1pPr marL="0" indent="0">
              <a:buNone/>
              <a:defRPr b="1">
                <a:solidFill>
                  <a:srgbClr val="91278F"/>
                </a:solidFill>
              </a:defRPr>
            </a:lvl1pPr>
          </a:lstStyle>
          <a:p>
            <a:pPr lvl="0"/>
            <a:r>
              <a:rPr lang="en-US"/>
              <a:t>Click to edit subtitle</a:t>
            </a:r>
            <a:endParaRPr lang="en-GB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FA63B8F0-7442-49E7-ACD7-3206E333B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9127" y="6090228"/>
            <a:ext cx="10721527" cy="230832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D004AD1-1E40-4EA3-8728-D80541F95A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9129" y="6462893"/>
            <a:ext cx="415657" cy="169277"/>
          </a:xfrm>
          <a:prstGeom prst="rect">
            <a:avLst/>
          </a:prstGeom>
        </p:spPr>
        <p:txBody>
          <a:bodyPr rIns="0" anchor="b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B687C26E-76E8-F74A-ABD7-29242BE2C250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519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6257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46267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91163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084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39249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7270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1944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8679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5320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3353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7748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3454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54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07/02/26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  <p:sldLayoutId id="2147483736" r:id="rId21"/>
    <p:sldLayoutId id="2147483737" r:id="rId22"/>
    <p:sldLayoutId id="2147483738" r:id="rId23"/>
    <p:sldLayoutId id="2147483739" r:id="rId24"/>
    <p:sldLayoutId id="2147483755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6076"/>
          </a:xfrm>
          <a:custGeom>
            <a:avLst/>
            <a:gdLst/>
            <a:ahLst/>
            <a:cxnLst/>
            <a:rect l="l" t="t" r="r" b="b"/>
            <a:pathLst>
              <a:path w="7772400" h="4526280">
                <a:moveTo>
                  <a:pt x="7772400" y="4526279"/>
                </a:moveTo>
                <a:lnTo>
                  <a:pt x="0" y="4526279"/>
                </a:lnTo>
                <a:lnTo>
                  <a:pt x="0" y="0"/>
                </a:lnTo>
                <a:lnTo>
                  <a:pt x="7772400" y="0"/>
                </a:lnTo>
                <a:lnTo>
                  <a:pt x="7772400" y="4526279"/>
                </a:lnTo>
                <a:close/>
              </a:path>
            </a:pathLst>
          </a:custGeom>
          <a:solidFill>
            <a:srgbClr val="F7FAFB"/>
          </a:solidFill>
        </p:spPr>
        <p:txBody>
          <a:bodyPr wrap="square" lIns="0" tIns="0" rIns="0" bIns="0" rtlCol="0"/>
          <a:lstStyle/>
          <a:p>
            <a:endParaRPr sz="2726"/>
          </a:p>
        </p:txBody>
      </p:sp>
      <p:sp>
        <p:nvSpPr>
          <p:cNvPr id="17" name="bg object 17"/>
          <p:cNvSpPr/>
          <p:nvPr/>
        </p:nvSpPr>
        <p:spPr>
          <a:xfrm>
            <a:off x="796863" y="480926"/>
            <a:ext cx="597647" cy="38474"/>
          </a:xfrm>
          <a:custGeom>
            <a:avLst/>
            <a:gdLst/>
            <a:ahLst/>
            <a:cxnLst/>
            <a:rect l="l" t="t" r="r" b="b"/>
            <a:pathLst>
              <a:path w="381000" h="25400">
                <a:moveTo>
                  <a:pt x="381000" y="25400"/>
                </a:moveTo>
                <a:lnTo>
                  <a:pt x="0" y="25400"/>
                </a:lnTo>
                <a:lnTo>
                  <a:pt x="0" y="0"/>
                </a:lnTo>
                <a:lnTo>
                  <a:pt x="381000" y="0"/>
                </a:lnTo>
                <a:lnTo>
                  <a:pt x="381000" y="25400"/>
                </a:lnTo>
                <a:close/>
              </a:path>
            </a:pathLst>
          </a:custGeom>
          <a:solidFill>
            <a:srgbClr val="3B81F5"/>
          </a:solidFill>
        </p:spPr>
        <p:txBody>
          <a:bodyPr wrap="square" lIns="0" tIns="0" rIns="0" bIns="0" rtlCol="0"/>
          <a:lstStyle/>
          <a:p>
            <a:endParaRPr sz="2726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76941" y="596348"/>
            <a:ext cx="9526494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14069" y="1577436"/>
            <a:ext cx="11438965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50" b="1" i="0">
                <a:solidFill>
                  <a:srgbClr val="1D3A8A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2/7/26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458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54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92521">
        <a:defRPr>
          <a:latin typeface="+mn-lt"/>
          <a:ea typeface="+mn-ea"/>
          <a:cs typeface="+mn-cs"/>
        </a:defRPr>
      </a:lvl2pPr>
      <a:lvl3pPr marL="1385042">
        <a:defRPr>
          <a:latin typeface="+mn-lt"/>
          <a:ea typeface="+mn-ea"/>
          <a:cs typeface="+mn-cs"/>
        </a:defRPr>
      </a:lvl3pPr>
      <a:lvl4pPr marL="2077563">
        <a:defRPr>
          <a:latin typeface="+mn-lt"/>
          <a:ea typeface="+mn-ea"/>
          <a:cs typeface="+mn-cs"/>
        </a:defRPr>
      </a:lvl4pPr>
      <a:lvl5pPr marL="2770083">
        <a:defRPr>
          <a:latin typeface="+mn-lt"/>
          <a:ea typeface="+mn-ea"/>
          <a:cs typeface="+mn-cs"/>
        </a:defRPr>
      </a:lvl5pPr>
      <a:lvl6pPr marL="3462604">
        <a:defRPr>
          <a:latin typeface="+mn-lt"/>
          <a:ea typeface="+mn-ea"/>
          <a:cs typeface="+mn-cs"/>
        </a:defRPr>
      </a:lvl6pPr>
      <a:lvl7pPr marL="4155125">
        <a:defRPr>
          <a:latin typeface="+mn-lt"/>
          <a:ea typeface="+mn-ea"/>
          <a:cs typeface="+mn-cs"/>
        </a:defRPr>
      </a:lvl7pPr>
      <a:lvl8pPr marL="4847646">
        <a:defRPr>
          <a:latin typeface="+mn-lt"/>
          <a:ea typeface="+mn-ea"/>
          <a:cs typeface="+mn-cs"/>
        </a:defRPr>
      </a:lvl8pPr>
      <a:lvl9pPr marL="55401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92521">
        <a:defRPr>
          <a:latin typeface="+mn-lt"/>
          <a:ea typeface="+mn-ea"/>
          <a:cs typeface="+mn-cs"/>
        </a:defRPr>
      </a:lvl2pPr>
      <a:lvl3pPr marL="1385042">
        <a:defRPr>
          <a:latin typeface="+mn-lt"/>
          <a:ea typeface="+mn-ea"/>
          <a:cs typeface="+mn-cs"/>
        </a:defRPr>
      </a:lvl3pPr>
      <a:lvl4pPr marL="2077563">
        <a:defRPr>
          <a:latin typeface="+mn-lt"/>
          <a:ea typeface="+mn-ea"/>
          <a:cs typeface="+mn-cs"/>
        </a:defRPr>
      </a:lvl4pPr>
      <a:lvl5pPr marL="2770083">
        <a:defRPr>
          <a:latin typeface="+mn-lt"/>
          <a:ea typeface="+mn-ea"/>
          <a:cs typeface="+mn-cs"/>
        </a:defRPr>
      </a:lvl5pPr>
      <a:lvl6pPr marL="3462604">
        <a:defRPr>
          <a:latin typeface="+mn-lt"/>
          <a:ea typeface="+mn-ea"/>
          <a:cs typeface="+mn-cs"/>
        </a:defRPr>
      </a:lvl6pPr>
      <a:lvl7pPr marL="4155125">
        <a:defRPr>
          <a:latin typeface="+mn-lt"/>
          <a:ea typeface="+mn-ea"/>
          <a:cs typeface="+mn-cs"/>
        </a:defRPr>
      </a:lvl7pPr>
      <a:lvl8pPr marL="4847646">
        <a:defRPr>
          <a:latin typeface="+mn-lt"/>
          <a:ea typeface="+mn-ea"/>
          <a:cs typeface="+mn-cs"/>
        </a:defRPr>
      </a:lvl8pPr>
      <a:lvl9pPr marL="55401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51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47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28">
          <p15:clr>
            <a:srgbClr val="F26B43"/>
          </p15:clr>
        </p15:guide>
        <p15:guide id="8" pos="7231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9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0.png"/><Relationship Id="rId9" Type="http://schemas.microsoft.com/office/2007/relationships/diagramDrawing" Target="../diagrams/drawin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5844" y="758952"/>
            <a:ext cx="4526280" cy="3227514"/>
          </a:xfrm>
        </p:spPr>
        <p:txBody>
          <a:bodyPr>
            <a:normAutofit fontScale="90000"/>
          </a:bodyPr>
          <a:lstStyle/>
          <a:p>
            <a:r>
              <a:rPr lang="it-IT" dirty="0"/>
              <a:t>Diabete. Fisiopatologia e recenti frontiere farmacologiche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2800" b="1" dirty="0"/>
              <a:t>Angelo avogaro</a:t>
            </a:r>
          </a:p>
          <a:p>
            <a:pPr algn="ctr"/>
            <a:r>
              <a:rPr lang="it-IT" sz="2800" dirty="0" err="1"/>
              <a:t>Universita’</a:t>
            </a:r>
            <a:r>
              <a:rPr lang="it-IT" sz="2800" dirty="0"/>
              <a:t> di </a:t>
            </a:r>
            <a:r>
              <a:rPr lang="it-IT" sz="2800" dirty="0" err="1"/>
              <a:t>padova</a:t>
            </a:r>
            <a:endParaRPr lang="it-IT" sz="2800" b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08A59D2-A500-1FBE-454D-201407F33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8E6B841D-F0C5-9FD6-1E2C-10080F0E69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6" y="-14013"/>
            <a:ext cx="4747172" cy="10976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BC02910-C94D-0144-721A-6FE9584F2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538"/>
            <a:ext cx="5847816" cy="402896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8D0C0DCD-2B0A-664A-6876-BAA6BD7B1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1" y="1706761"/>
            <a:ext cx="5922476" cy="402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4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52FEFC-E7EC-490A-B553-2F24D5DF7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727" y="18291"/>
            <a:ext cx="109728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ptos" panose="020B0004020202020204" pitchFamily="34" charset="0"/>
                <a:ea typeface="Cambria" panose="02040503050406030204" pitchFamily="18" charset="0"/>
              </a:rPr>
              <a:t>Early introduction of SGLT-2i attenuates metabolic memory</a:t>
            </a:r>
            <a:endParaRPr lang="it-IT" sz="3200" dirty="0">
              <a:solidFill>
                <a:schemeClr val="tx1"/>
              </a:solidFill>
              <a:latin typeface="Aptos" panose="020B0004020202020204" pitchFamily="34" charset="0"/>
              <a:ea typeface="Cambria" panose="020405030504060302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8A687D-9109-44D0-AB8E-5CC9CA676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97700"/>
            <a:ext cx="3577389" cy="22125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A65DB2-2D95-432B-B955-0AA0CF1BE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647" y="1674774"/>
            <a:ext cx="6395405" cy="4526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1259B2E-2364-4469-A9C3-6E4B2B441941}"/>
              </a:ext>
            </a:extLst>
          </p:cNvPr>
          <p:cNvSpPr/>
          <p:nvPr/>
        </p:nvSpPr>
        <p:spPr>
          <a:xfrm>
            <a:off x="212620" y="6071874"/>
            <a:ext cx="3870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/>
              <a:t>Ceriello A, Lucisano G, </a:t>
            </a:r>
            <a:r>
              <a:rPr lang="it-IT" sz="800" dirty="0" err="1"/>
              <a:t>Prattichizzo</a:t>
            </a:r>
            <a:r>
              <a:rPr lang="it-IT" sz="800" dirty="0"/>
              <a:t> F, et al. The legacy effect of </a:t>
            </a:r>
            <a:r>
              <a:rPr lang="it-IT" sz="800" dirty="0" err="1"/>
              <a:t>hyperglycemia</a:t>
            </a:r>
            <a:r>
              <a:rPr lang="it-IT" sz="800" dirty="0"/>
              <a:t> and early use of SGLT-2 </a:t>
            </a:r>
            <a:r>
              <a:rPr lang="it-IT" sz="800" dirty="0" err="1"/>
              <a:t>inhibitors</a:t>
            </a:r>
            <a:r>
              <a:rPr lang="it-IT" sz="800" dirty="0"/>
              <a:t>: a </a:t>
            </a:r>
            <a:r>
              <a:rPr lang="it-IT" sz="800" dirty="0" err="1"/>
              <a:t>cohort</a:t>
            </a:r>
            <a:r>
              <a:rPr lang="it-IT" sz="800" dirty="0"/>
              <a:t> study with </a:t>
            </a:r>
            <a:r>
              <a:rPr lang="it-IT" sz="800" dirty="0" err="1"/>
              <a:t>newly-diagnosed</a:t>
            </a:r>
            <a:r>
              <a:rPr lang="it-IT" sz="800" dirty="0"/>
              <a:t> </a:t>
            </a:r>
            <a:r>
              <a:rPr lang="it-IT" sz="800" dirty="0" err="1"/>
              <a:t>people</a:t>
            </a:r>
            <a:r>
              <a:rPr lang="it-IT" sz="800" dirty="0"/>
              <a:t> with </a:t>
            </a:r>
            <a:r>
              <a:rPr lang="it-IT" sz="800" dirty="0" err="1"/>
              <a:t>type</a:t>
            </a:r>
            <a:r>
              <a:rPr lang="it-IT" sz="800" dirty="0"/>
              <a:t> 2 </a:t>
            </a:r>
            <a:r>
              <a:rPr lang="it-IT" sz="800" dirty="0" err="1"/>
              <a:t>diabetes</a:t>
            </a:r>
            <a:r>
              <a:rPr lang="it-IT" sz="800" dirty="0"/>
              <a:t>. Lancet Reg Health </a:t>
            </a:r>
            <a:r>
              <a:rPr lang="it-IT" sz="800" dirty="0" err="1"/>
              <a:t>Eur</a:t>
            </a:r>
            <a:r>
              <a:rPr lang="it-IT" sz="800" dirty="0"/>
              <a:t>. 2023 </a:t>
            </a:r>
            <a:r>
              <a:rPr lang="it-IT" sz="800" dirty="0" err="1"/>
              <a:t>Jun</a:t>
            </a:r>
            <a:r>
              <a:rPr lang="it-IT" sz="800" dirty="0"/>
              <a:t> 12;31:100666.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699C6AA-36AF-4095-A4F5-1072DB5A1636}"/>
              </a:ext>
            </a:extLst>
          </p:cNvPr>
          <p:cNvSpPr/>
          <p:nvPr/>
        </p:nvSpPr>
        <p:spPr>
          <a:xfrm>
            <a:off x="3709531" y="5035557"/>
            <a:ext cx="160572" cy="17210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endParaRPr lang="it-IT" sz="50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89D0C17-4552-4E8C-9981-44D83426DBC3}"/>
              </a:ext>
            </a:extLst>
          </p:cNvPr>
          <p:cNvSpPr txBox="1"/>
          <p:nvPr/>
        </p:nvSpPr>
        <p:spPr>
          <a:xfrm>
            <a:off x="4050533" y="4992342"/>
            <a:ext cx="1089891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200" b="1" dirty="0">
                <a:solidFill>
                  <a:srgbClr val="3F4444"/>
                </a:solidFill>
                <a:latin typeface="Calibri"/>
              </a:rPr>
              <a:t>SGLT2-i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099DC1B-DAFE-4831-93FC-B2FBD4098F26}"/>
              </a:ext>
            </a:extLst>
          </p:cNvPr>
          <p:cNvSpPr/>
          <p:nvPr/>
        </p:nvSpPr>
        <p:spPr>
          <a:xfrm>
            <a:off x="3704042" y="4690973"/>
            <a:ext cx="160572" cy="172105"/>
          </a:xfrm>
          <a:prstGeom prst="rect">
            <a:avLst/>
          </a:prstGeom>
          <a:solidFill>
            <a:srgbClr val="8C8F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>
              <a:lnSpc>
                <a:spcPct val="90000"/>
              </a:lnSpc>
              <a:spcAft>
                <a:spcPts val="600"/>
              </a:spcAft>
              <a:defRPr/>
            </a:pPr>
            <a:endParaRPr lang="it-IT" sz="500" err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625F34C-DCB4-4635-B3D3-99D667D8FAD0}"/>
              </a:ext>
            </a:extLst>
          </p:cNvPr>
          <p:cNvSpPr txBox="1"/>
          <p:nvPr/>
        </p:nvSpPr>
        <p:spPr>
          <a:xfrm>
            <a:off x="4050534" y="4604544"/>
            <a:ext cx="165294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ct val="90000"/>
              </a:lnSpc>
              <a:spcAft>
                <a:spcPts val="600"/>
              </a:spcAft>
              <a:defRPr/>
            </a:pPr>
            <a:r>
              <a:rPr lang="it-IT" sz="1200" b="1" dirty="0" err="1">
                <a:solidFill>
                  <a:srgbClr val="3F4444"/>
                </a:solidFill>
                <a:latin typeface="Calibri"/>
              </a:rPr>
              <a:t>Without</a:t>
            </a:r>
            <a:r>
              <a:rPr lang="it-IT" sz="1200" b="1" dirty="0">
                <a:solidFill>
                  <a:srgbClr val="3F4444"/>
                </a:solidFill>
                <a:latin typeface="Calibri"/>
              </a:rPr>
              <a:t> SGLT2-i</a:t>
            </a:r>
          </a:p>
        </p:txBody>
      </p:sp>
      <p:graphicFrame>
        <p:nvGraphicFramePr>
          <p:cNvPr id="14" name="Diagramma 13">
            <a:extLst>
              <a:ext uri="{FF2B5EF4-FFF2-40B4-BE49-F238E27FC236}">
                <a16:creationId xmlns:a16="http://schemas.microsoft.com/office/drawing/2014/main" id="{963F1507-ADA8-45E7-B626-3FE813B12C61}"/>
              </a:ext>
            </a:extLst>
          </p:cNvPr>
          <p:cNvGraphicFramePr/>
          <p:nvPr/>
        </p:nvGraphicFramePr>
        <p:xfrm>
          <a:off x="525950" y="4382943"/>
          <a:ext cx="2730265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3" name="Rettangolo 12">
            <a:extLst>
              <a:ext uri="{FF2B5EF4-FFF2-40B4-BE49-F238E27FC236}">
                <a16:creationId xmlns:a16="http://schemas.microsoft.com/office/drawing/2014/main" id="{B32A0A89-1688-41EF-A4D8-2C2936DFD3C8}"/>
              </a:ext>
            </a:extLst>
          </p:cNvPr>
          <p:cNvSpPr/>
          <p:nvPr/>
        </p:nvSpPr>
        <p:spPr>
          <a:xfrm>
            <a:off x="5270647" y="1665148"/>
            <a:ext cx="6395405" cy="2793272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547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9EE5C-DB56-1EC9-055C-F089B708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9593C-84D2-0E0F-767E-666375F8F61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66899" y="92318"/>
            <a:ext cx="9991725" cy="842962"/>
          </a:xfrm>
        </p:spPr>
        <p:txBody>
          <a:bodyPr vert="horz" lIns="85725" tIns="42863" rIns="85725" bIns="42863" rtlCol="0" anchor="ctr">
            <a:normAutofit/>
          </a:bodyPr>
          <a:lstStyle/>
          <a:p>
            <a:pPr algn="ctr"/>
            <a:r>
              <a:rPr lang="en-US" sz="2625" dirty="0"/>
              <a:t>DARWIN-renal: Outstanding results on eGFR and Albuminuria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037E26-2985-1C86-58F9-42D3936AE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7" y="774658"/>
            <a:ext cx="4810395" cy="1166521"/>
          </a:xfrm>
          <a:prstGeom prst="rect">
            <a:avLst/>
          </a:prstGeom>
        </p:spPr>
      </p:pic>
      <p:pic>
        <p:nvPicPr>
          <p:cNvPr id="3" name="Immagine 2" descr="Immagine che contiene testo, schermat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1769BCF0-7089-C4CE-5691-2D30B14BF5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3333"/>
          <a:stretch/>
        </p:blipFill>
        <p:spPr>
          <a:xfrm>
            <a:off x="404466" y="2630690"/>
            <a:ext cx="4615839" cy="354447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341C01-1A1D-DE5B-C444-D2FD0954E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52925"/>
            <a:ext cx="4762624" cy="37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9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680A100-5474-B46E-61F9-C894DEFF7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5119"/>
            <a:ext cx="10119453" cy="637422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9BF6652-70FE-0A9B-A2C9-228BD382CB97}"/>
              </a:ext>
            </a:extLst>
          </p:cNvPr>
          <p:cNvSpPr/>
          <p:nvPr/>
        </p:nvSpPr>
        <p:spPr>
          <a:xfrm>
            <a:off x="8726185" y="192213"/>
            <a:ext cx="1328791" cy="6842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4957FFD-A0E9-0630-78BC-F428238A7B02}"/>
              </a:ext>
            </a:extLst>
          </p:cNvPr>
          <p:cNvSpPr txBox="1"/>
          <p:nvPr/>
        </p:nvSpPr>
        <p:spPr>
          <a:xfrm>
            <a:off x="4750407" y="3830782"/>
            <a:ext cx="26911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err="1">
                <a:latin typeface="Aptos" panose="020B0004020202020204" pitchFamily="34" charset="0"/>
              </a:rPr>
              <a:t>Diabetologist</a:t>
            </a:r>
            <a:endParaRPr lang="it-IT" sz="3200" b="1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80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B0B541C-CCB0-26EB-B258-6338CB66C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590" y="1557172"/>
            <a:ext cx="8358759" cy="3991305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2531656-A599-8098-ED5B-F950A64567BF}"/>
              </a:ext>
            </a:extLst>
          </p:cNvPr>
          <p:cNvSpPr txBox="1"/>
          <p:nvPr/>
        </p:nvSpPr>
        <p:spPr>
          <a:xfrm>
            <a:off x="137541" y="6600795"/>
            <a:ext cx="10156698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Matsushita K., et al.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Epidemiology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and risk of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cardiovascular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disease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in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populations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with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chronic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kidney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disease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Nat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Nephrol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 2022 Nov;18(11):696-707. </a:t>
            </a:r>
            <a:r>
              <a:rPr lang="it-IT" sz="700" b="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doi</a:t>
            </a:r>
            <a:r>
              <a:rPr lang="it-IT" sz="700" b="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: 10.1038/s41581-022-00616-6. </a:t>
            </a:r>
            <a:endParaRPr lang="it-IT" sz="7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EE504B1-ECE6-AE8B-EDA4-BD17E2446806}"/>
              </a:ext>
            </a:extLst>
          </p:cNvPr>
          <p:cNvSpPr txBox="1"/>
          <p:nvPr/>
        </p:nvSpPr>
        <p:spPr>
          <a:xfrm>
            <a:off x="2470404" y="441499"/>
            <a:ext cx="725119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b="1" kern="0" dirty="0">
                <a:solidFill>
                  <a:srgbClr val="002060"/>
                </a:solidFill>
                <a:latin typeface="Century Gothic" panose="020B0502020202020204" pitchFamily="34" charset="0"/>
              </a:rPr>
              <a:t>CVD mortality risk across CKD categories</a:t>
            </a:r>
            <a:endParaRPr lang="it-IT" sz="2800" b="1" kern="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84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B2E7D75-8382-2D27-C913-88AC79718647}"/>
              </a:ext>
            </a:extLst>
          </p:cNvPr>
          <p:cNvSpPr txBox="1"/>
          <p:nvPr/>
        </p:nvSpPr>
        <p:spPr>
          <a:xfrm>
            <a:off x="225196" y="227225"/>
            <a:ext cx="168174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1" dirty="0" err="1"/>
              <a:t>Effect</a:t>
            </a:r>
            <a:r>
              <a:rPr lang="it-IT" sz="1801" dirty="0"/>
              <a:t> on MACE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81FA4A0-490B-C505-393E-27B27FE54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61" y="790728"/>
            <a:ext cx="10005161" cy="5470587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6D367403-4539-B094-ECAE-105726076417}"/>
              </a:ext>
            </a:extLst>
          </p:cNvPr>
          <p:cNvSpPr/>
          <p:nvPr/>
        </p:nvSpPr>
        <p:spPr>
          <a:xfrm>
            <a:off x="4895557" y="1561514"/>
            <a:ext cx="4149969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A51EAF1-887E-ACB3-A6EF-71EC118FA6BF}"/>
              </a:ext>
            </a:extLst>
          </p:cNvPr>
          <p:cNvSpPr/>
          <p:nvPr/>
        </p:nvSpPr>
        <p:spPr>
          <a:xfrm>
            <a:off x="4970683" y="2216195"/>
            <a:ext cx="4149969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99572463-CE88-23E4-1362-77DCA5212C96}"/>
              </a:ext>
            </a:extLst>
          </p:cNvPr>
          <p:cNvSpPr/>
          <p:nvPr/>
        </p:nvSpPr>
        <p:spPr>
          <a:xfrm>
            <a:off x="5586725" y="2763685"/>
            <a:ext cx="4149969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21F3BC7-630D-02D1-8FD4-B117E9ED55E1}"/>
              </a:ext>
            </a:extLst>
          </p:cNvPr>
          <p:cNvSpPr/>
          <p:nvPr/>
        </p:nvSpPr>
        <p:spPr>
          <a:xfrm>
            <a:off x="4602414" y="3427615"/>
            <a:ext cx="4149969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DB1D83F-07F1-D69B-D116-EEDA9EDAC411}"/>
              </a:ext>
            </a:extLst>
          </p:cNvPr>
          <p:cNvSpPr/>
          <p:nvPr/>
        </p:nvSpPr>
        <p:spPr>
          <a:xfrm>
            <a:off x="4767693" y="4069865"/>
            <a:ext cx="5870256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D73EFE6-A887-7043-9F8E-1BB939F02ACB}"/>
              </a:ext>
            </a:extLst>
          </p:cNvPr>
          <p:cNvSpPr/>
          <p:nvPr/>
        </p:nvSpPr>
        <p:spPr>
          <a:xfrm>
            <a:off x="5418645" y="4621962"/>
            <a:ext cx="5870256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A3E025D-72BC-E141-9FE9-4B826259AC3A}"/>
              </a:ext>
            </a:extLst>
          </p:cNvPr>
          <p:cNvSpPr/>
          <p:nvPr/>
        </p:nvSpPr>
        <p:spPr>
          <a:xfrm>
            <a:off x="4563777" y="5234189"/>
            <a:ext cx="5870256" cy="337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95226B7-DFBB-722D-A798-8F501B9C4F8B}"/>
              </a:ext>
            </a:extLst>
          </p:cNvPr>
          <p:cNvSpPr txBox="1"/>
          <p:nvPr/>
        </p:nvSpPr>
        <p:spPr>
          <a:xfrm>
            <a:off x="225196" y="6137041"/>
            <a:ext cx="3331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/>
              <a:t>Avogaro et al. Acta Diabetologica, in Press</a:t>
            </a:r>
          </a:p>
        </p:txBody>
      </p:sp>
    </p:spTree>
    <p:extLst>
      <p:ext uri="{BB962C8B-B14F-4D97-AF65-F5344CB8AC3E}">
        <p14:creationId xmlns:p14="http://schemas.microsoft.com/office/powerpoint/2010/main" val="771200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21F1A-C1FD-95A1-BB1E-D84559149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53C7BE7-56C8-A2FE-FFBB-7DB010A0A44F}"/>
              </a:ext>
            </a:extLst>
          </p:cNvPr>
          <p:cNvSpPr txBox="1"/>
          <p:nvPr/>
        </p:nvSpPr>
        <p:spPr>
          <a:xfrm>
            <a:off x="225196" y="227225"/>
            <a:ext cx="1681742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1" dirty="0" err="1"/>
              <a:t>Effect</a:t>
            </a:r>
            <a:r>
              <a:rPr lang="it-IT" sz="1801" dirty="0"/>
              <a:t> on MACE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265582-74E1-5F20-F492-7F373997C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861" y="790728"/>
            <a:ext cx="10005161" cy="5470587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E82AF4-F866-E50D-C6B0-16DBA02F26F0}"/>
              </a:ext>
            </a:extLst>
          </p:cNvPr>
          <p:cNvSpPr txBox="1"/>
          <p:nvPr/>
        </p:nvSpPr>
        <p:spPr>
          <a:xfrm>
            <a:off x="225196" y="6137041"/>
            <a:ext cx="33316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i="1" dirty="0"/>
              <a:t>Avogaro et al. Acta Diabetologica, in Press</a:t>
            </a:r>
          </a:p>
        </p:txBody>
      </p:sp>
    </p:spTree>
    <p:extLst>
      <p:ext uri="{BB962C8B-B14F-4D97-AF65-F5344CB8AC3E}">
        <p14:creationId xmlns:p14="http://schemas.microsoft.com/office/powerpoint/2010/main" val="2252073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>
            <a:extLst>
              <a:ext uri="{FF2B5EF4-FFF2-40B4-BE49-F238E27FC236}">
                <a16:creationId xmlns:a16="http://schemas.microsoft.com/office/drawing/2014/main" id="{6C6A94EC-59C0-E62F-1695-F139AA5DB8D8}"/>
              </a:ext>
            </a:extLst>
          </p:cNvPr>
          <p:cNvSpPr/>
          <p:nvPr/>
        </p:nvSpPr>
        <p:spPr>
          <a:xfrm>
            <a:off x="130557" y="6478190"/>
            <a:ext cx="4067729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VI" sz="1333" dirty="0">
                <a:solidFill>
                  <a:schemeClr val="accent1">
                    <a:lumMod val="50000"/>
                  </a:schemeClr>
                </a:solidFill>
              </a:rPr>
              <a:t>Palmer SC et al., </a:t>
            </a:r>
            <a:r>
              <a:rPr lang="it-IT" sz="1333" dirty="0">
                <a:solidFill>
                  <a:schemeClr val="accent1">
                    <a:lumMod val="50000"/>
                  </a:schemeClr>
                </a:solidFill>
              </a:rPr>
              <a:t>BMJ</a:t>
            </a:r>
            <a:r>
              <a:rPr lang="en-VI" sz="1333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333" dirty="0">
                <a:solidFill>
                  <a:schemeClr val="accent1">
                    <a:lumMod val="50000"/>
                  </a:schemeClr>
                </a:solidFill>
              </a:rPr>
              <a:t>. 2021 </a:t>
            </a:r>
            <a:r>
              <a:rPr lang="it-IT" sz="1333" dirty="0" err="1">
                <a:solidFill>
                  <a:schemeClr val="accent1">
                    <a:lumMod val="50000"/>
                  </a:schemeClr>
                </a:solidFill>
              </a:rPr>
              <a:t>Jan</a:t>
            </a:r>
            <a:r>
              <a:rPr lang="it-IT" sz="1333" dirty="0">
                <a:solidFill>
                  <a:schemeClr val="accent1">
                    <a:lumMod val="50000"/>
                  </a:schemeClr>
                </a:solidFill>
              </a:rPr>
              <a:t> 13;372:m4573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72507C7-36BA-2588-BC29-5456CEEB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685800"/>
            <a:ext cx="7823200" cy="54864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7F39C04-0A0E-3E79-0B63-FE6EA73E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1516"/>
            <a:ext cx="10972800" cy="845035"/>
          </a:xfrm>
        </p:spPr>
        <p:txBody>
          <a:bodyPr>
            <a:noAutofit/>
          </a:bodyPr>
          <a:lstStyle/>
          <a:p>
            <a:pPr algn="ctr"/>
            <a:r>
              <a:rPr lang="it-IT" sz="2667" dirty="0" err="1">
                <a:solidFill>
                  <a:schemeClr val="accent1">
                    <a:lumMod val="75000"/>
                  </a:schemeClr>
                </a:solidFill>
              </a:rPr>
              <a:t>Spared</a:t>
            </a:r>
            <a:r>
              <a:rPr lang="it-IT" sz="2667" dirty="0">
                <a:solidFill>
                  <a:schemeClr val="accent1">
                    <a:lumMod val="75000"/>
                  </a:schemeClr>
                </a:solidFill>
              </a:rPr>
              <a:t> events per 1000 </a:t>
            </a:r>
            <a:r>
              <a:rPr lang="it-IT" sz="2667" dirty="0" err="1">
                <a:solidFill>
                  <a:schemeClr val="accent1">
                    <a:lumMod val="75000"/>
                  </a:schemeClr>
                </a:solidFill>
              </a:rPr>
              <a:t>prs</a:t>
            </a:r>
            <a:r>
              <a:rPr lang="it-IT" sz="2667" dirty="0">
                <a:solidFill>
                  <a:schemeClr val="accent1">
                    <a:lumMod val="75000"/>
                  </a:schemeClr>
                </a:solidFill>
              </a:rPr>
              <a:t>/5 </a:t>
            </a:r>
            <a:r>
              <a:rPr lang="it-IT" sz="2667" dirty="0" err="1">
                <a:solidFill>
                  <a:schemeClr val="accent1">
                    <a:lumMod val="75000"/>
                  </a:schemeClr>
                </a:solidFill>
              </a:rPr>
              <a:t>yrs</a:t>
            </a:r>
            <a:r>
              <a:rPr lang="it-IT" sz="2667" dirty="0">
                <a:solidFill>
                  <a:schemeClr val="accent1">
                    <a:lumMod val="75000"/>
                  </a:schemeClr>
                </a:solidFill>
              </a:rPr>
              <a:t> with SGLT2i and GLP-1RA vs. Placebo</a:t>
            </a:r>
          </a:p>
        </p:txBody>
      </p:sp>
    </p:spTree>
    <p:extLst>
      <p:ext uri="{BB962C8B-B14F-4D97-AF65-F5344CB8AC3E}">
        <p14:creationId xmlns:p14="http://schemas.microsoft.com/office/powerpoint/2010/main" val="186957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7F709E-9C08-44F7-C748-6B7A5F8B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331" y="6173343"/>
            <a:ext cx="4846321" cy="365125"/>
          </a:xfrm>
        </p:spPr>
        <p:txBody>
          <a:bodyPr/>
          <a:lstStyle/>
          <a:p>
            <a:pPr defTabSz="914377">
              <a:defRPr/>
            </a:pPr>
            <a:r>
              <a:rPr lang="en-GB" sz="1100" dirty="0">
                <a:solidFill>
                  <a:srgbClr val="515151"/>
                </a:solidFill>
                <a:latin typeface="Century Gothic" panose="020F0302020204030204"/>
              </a:rPr>
              <a:t>*The difference in the time to kidney failure corresponds to the values in the figure on the previous slide for baseline eGFR 20 and 85 ml/min/1.73m</a:t>
            </a:r>
            <a:r>
              <a:rPr lang="en-GB" sz="1100" baseline="30000" dirty="0">
                <a:solidFill>
                  <a:srgbClr val="515151"/>
                </a:solidFill>
                <a:latin typeface="Century Gothic" panose="020F0302020204030204"/>
              </a:rPr>
              <a:t>2</a:t>
            </a:r>
            <a:r>
              <a:rPr lang="en-GB" sz="1100" dirty="0">
                <a:solidFill>
                  <a:srgbClr val="515151"/>
                </a:solidFill>
                <a:latin typeface="Century Gothic" panose="020F0302020204030204"/>
              </a:rPr>
              <a:t>.</a:t>
            </a:r>
          </a:p>
          <a:p>
            <a:pPr defTabSz="914377">
              <a:defRPr/>
            </a:pPr>
            <a:r>
              <a:rPr lang="en-GB" sz="1100" dirty="0">
                <a:solidFill>
                  <a:srgbClr val="515151"/>
                </a:solidFill>
                <a:latin typeface="Century Gothic" panose="020F0302020204030204"/>
              </a:rPr>
              <a:t>eGFR, estimated glomerular filtration rate</a:t>
            </a:r>
          </a:p>
          <a:p>
            <a:pPr defTabSz="914377">
              <a:defRPr/>
            </a:pPr>
            <a:r>
              <a:rPr lang="en-GB" sz="1100" dirty="0">
                <a:solidFill>
                  <a:srgbClr val="515151"/>
                </a:solidFill>
                <a:latin typeface="Century Gothic" panose="020F0302020204030204"/>
              </a:rPr>
              <a:t>Fernández-Fernandez B </a:t>
            </a:r>
            <a:r>
              <a:rPr lang="en-GB" sz="1100" i="1" dirty="0">
                <a:solidFill>
                  <a:srgbClr val="515151"/>
                </a:solidFill>
                <a:latin typeface="Century Gothic" panose="020F0302020204030204"/>
              </a:rPr>
              <a:t>et al. Clin Kidney J </a:t>
            </a:r>
            <a:r>
              <a:rPr lang="en-GB" sz="1100" dirty="0">
                <a:solidFill>
                  <a:srgbClr val="515151"/>
                </a:solidFill>
                <a:latin typeface="Century Gothic" panose="020F0302020204030204"/>
              </a:rPr>
              <a:t>2023;0:1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35A324-7E90-EB02-09FC-D14541D2CFA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00988"/>
            <a:ext cx="12192000" cy="611187"/>
          </a:xfrm>
        </p:spPr>
        <p:txBody>
          <a:bodyPr>
            <a:noAutofit/>
          </a:bodyPr>
          <a:lstStyle/>
          <a:p>
            <a:pPr algn="ctr"/>
            <a:r>
              <a:rPr lang="en-GB" sz="3600" dirty="0"/>
              <a:t>Time to kidney replacement therapy</a:t>
            </a:r>
            <a:endParaRPr lang="en-GB" sz="3600" strike="sngStrike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F9E88F07-E415-415E-5012-3350D41EC857}"/>
              </a:ext>
            </a:extLst>
          </p:cNvPr>
          <p:cNvGrpSpPr/>
          <p:nvPr/>
        </p:nvGrpSpPr>
        <p:grpSpPr>
          <a:xfrm>
            <a:off x="1842537" y="1391479"/>
            <a:ext cx="8878472" cy="4242322"/>
            <a:chOff x="507845" y="2175105"/>
            <a:chExt cx="7508963" cy="36204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0693E11-E2E5-46FB-681E-32BCC8C534AF}"/>
                </a:ext>
              </a:extLst>
            </p:cNvPr>
            <p:cNvCxnSpPr>
              <a:cxnSpLocks/>
            </p:cNvCxnSpPr>
            <p:nvPr/>
          </p:nvCxnSpPr>
          <p:spPr>
            <a:xfrm>
              <a:off x="1740442" y="4884907"/>
              <a:ext cx="216088" cy="0"/>
            </a:xfrm>
            <a:prstGeom prst="line">
              <a:avLst/>
            </a:prstGeom>
            <a:ln w="19050">
              <a:solidFill>
                <a:schemeClr val="accent2"/>
              </a:solidFill>
              <a:prstDash val="sysDash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0CD2C17-CC55-D353-9293-FB11B4DF7448}"/>
                </a:ext>
              </a:extLst>
            </p:cNvPr>
            <p:cNvCxnSpPr>
              <a:cxnSpLocks/>
            </p:cNvCxnSpPr>
            <p:nvPr/>
          </p:nvCxnSpPr>
          <p:spPr>
            <a:xfrm>
              <a:off x="1289509" y="4509003"/>
              <a:ext cx="449037" cy="340952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C2C9458-CB95-C0FD-A8D0-DCFCE4A59DEA}"/>
                </a:ext>
              </a:extLst>
            </p:cNvPr>
            <p:cNvCxnSpPr>
              <a:cxnSpLocks/>
            </p:cNvCxnSpPr>
            <p:nvPr/>
          </p:nvCxnSpPr>
          <p:spPr>
            <a:xfrm>
              <a:off x="1295791" y="2474628"/>
              <a:ext cx="2575011" cy="2364456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02E139F-1BD9-D1AC-9948-BB30EF9D0A7C}"/>
                </a:ext>
              </a:extLst>
            </p:cNvPr>
            <p:cNvCxnSpPr>
              <a:cxnSpLocks/>
            </p:cNvCxnSpPr>
            <p:nvPr/>
          </p:nvCxnSpPr>
          <p:spPr>
            <a:xfrm>
              <a:off x="1310224" y="4528161"/>
              <a:ext cx="646306" cy="31092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1980511-1A9D-76BA-0541-C6F5C57588ED}"/>
                </a:ext>
              </a:extLst>
            </p:cNvPr>
            <p:cNvSpPr txBox="1"/>
            <p:nvPr/>
          </p:nvSpPr>
          <p:spPr>
            <a:xfrm>
              <a:off x="1321492" y="4700584"/>
              <a:ext cx="478798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EE245C"/>
                  </a:solidFill>
                  <a:latin typeface="Century Gothic" panose="020F0302020204030204"/>
                </a:rPr>
                <a:t>3.5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1A762B0-F251-1E57-CE58-87D27998F9A4}"/>
                </a:ext>
              </a:extLst>
            </p:cNvPr>
            <p:cNvCxnSpPr>
              <a:cxnSpLocks/>
              <a:endCxn id="12" idx="1"/>
            </p:cNvCxnSpPr>
            <p:nvPr/>
          </p:nvCxnSpPr>
          <p:spPr>
            <a:xfrm>
              <a:off x="1310224" y="2494713"/>
              <a:ext cx="5842489" cy="23240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511B2A-8196-C25A-D710-16A908C4EE0A}"/>
                </a:ext>
              </a:extLst>
            </p:cNvPr>
            <p:cNvSpPr txBox="1"/>
            <p:nvPr/>
          </p:nvSpPr>
          <p:spPr>
            <a:xfrm>
              <a:off x="890865" y="2354792"/>
              <a:ext cx="543106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dirty="0">
                  <a:solidFill>
                    <a:srgbClr val="515151"/>
                  </a:solidFill>
                  <a:latin typeface="Century Gothic" panose="020F0302020204030204"/>
                </a:rPr>
                <a:t>85</a:t>
              </a:r>
              <a:endParaRPr lang="en-GB" sz="1600" dirty="0">
                <a:solidFill>
                  <a:srgbClr val="515151"/>
                </a:solidFill>
                <a:latin typeface="Century Gothic" panose="020F03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63FB26-F521-D927-044B-57AD0865C366}"/>
                </a:ext>
              </a:extLst>
            </p:cNvPr>
            <p:cNvSpPr txBox="1"/>
            <p:nvPr/>
          </p:nvSpPr>
          <p:spPr>
            <a:xfrm>
              <a:off x="7152713" y="4700584"/>
              <a:ext cx="864095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498BC9"/>
                  </a:solidFill>
                  <a:latin typeface="Century Gothic" panose="020F0302020204030204"/>
                </a:rPr>
                <a:t>47.5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6E0F73-1B72-6A19-5B92-3E3049C76BD4}"/>
                </a:ext>
              </a:extLst>
            </p:cNvPr>
            <p:cNvSpPr txBox="1"/>
            <p:nvPr/>
          </p:nvSpPr>
          <p:spPr>
            <a:xfrm>
              <a:off x="3394536" y="4700584"/>
              <a:ext cx="864095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EE245C"/>
                  </a:solidFill>
                  <a:latin typeface="Century Gothic" panose="020F0302020204030204"/>
                </a:rPr>
                <a:t>20.8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D1C40F4-16C9-6292-0387-CC20E4ABB89E}"/>
                </a:ext>
              </a:extLst>
            </p:cNvPr>
            <p:cNvSpPr txBox="1"/>
            <p:nvPr/>
          </p:nvSpPr>
          <p:spPr>
            <a:xfrm>
              <a:off x="1956530" y="4700584"/>
              <a:ext cx="864095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498BC9"/>
                  </a:solidFill>
                  <a:latin typeface="Century Gothic" panose="020F0302020204030204"/>
                </a:rPr>
                <a:t>5.4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E21415-5D4B-6589-FA19-386B80AED4A6}"/>
                </a:ext>
              </a:extLst>
            </p:cNvPr>
            <p:cNvCxnSpPr>
              <a:cxnSpLocks/>
            </p:cNvCxnSpPr>
            <p:nvPr/>
          </p:nvCxnSpPr>
          <p:spPr>
            <a:xfrm>
              <a:off x="3917303" y="4903468"/>
              <a:ext cx="3220862" cy="13147"/>
            </a:xfrm>
            <a:prstGeom prst="line">
              <a:avLst/>
            </a:prstGeom>
            <a:ln w="19050">
              <a:solidFill>
                <a:schemeClr val="accent2"/>
              </a:solidFill>
              <a:prstDash val="dash"/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A4CE13-083E-CC4E-8A19-3F5053A48D66}"/>
                </a:ext>
              </a:extLst>
            </p:cNvPr>
            <p:cNvSpPr txBox="1"/>
            <p:nvPr/>
          </p:nvSpPr>
          <p:spPr>
            <a:xfrm>
              <a:off x="4377372" y="4885294"/>
              <a:ext cx="2300726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8F3089"/>
                  </a:solidFill>
                  <a:latin typeface="Century Gothic" panose="020F0302020204030204"/>
                </a:rPr>
                <a:t>Difference: 26.6 years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09557A-63D6-C891-305F-D37D6E75BD2A}"/>
                </a:ext>
              </a:extLst>
            </p:cNvPr>
            <p:cNvSpPr txBox="1"/>
            <p:nvPr/>
          </p:nvSpPr>
          <p:spPr>
            <a:xfrm>
              <a:off x="1701794" y="4885294"/>
              <a:ext cx="2300726" cy="2363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GB" sz="1200" b="1" dirty="0">
                  <a:solidFill>
                    <a:srgbClr val="8F3089"/>
                  </a:solidFill>
                  <a:latin typeface="Century Gothic" panose="020F0302020204030204"/>
                </a:rPr>
                <a:t>Difference: 1.9 years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5A50CCC-D9C7-CE9D-E5A0-74496215E1F2}"/>
                </a:ext>
              </a:extLst>
            </p:cNvPr>
            <p:cNvSpPr txBox="1"/>
            <p:nvPr/>
          </p:nvSpPr>
          <p:spPr>
            <a:xfrm>
              <a:off x="2140993" y="5532862"/>
              <a:ext cx="4325896" cy="262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 sz="1400" b="1" i="0" u="none" strike="noStrike" kern="1200" baseline="0">
                  <a:solidFill>
                    <a:srgbClr val="51515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1400" b="1" dirty="0">
                  <a:solidFill>
                    <a:srgbClr val="8F3089"/>
                  </a:solidFill>
                  <a:latin typeface="Century Gothic" panose="020F0302020204030204"/>
                </a:rPr>
                <a:t>Time to kidney replacement therapy (years)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561D5C-372A-A558-5EBB-1B64F5826EEC}"/>
                </a:ext>
              </a:extLst>
            </p:cNvPr>
            <p:cNvSpPr txBox="1"/>
            <p:nvPr/>
          </p:nvSpPr>
          <p:spPr>
            <a:xfrm rot="16200000">
              <a:off x="-619679" y="3622235"/>
              <a:ext cx="2515349" cy="2603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914377">
                <a:defRPr sz="1400" b="1" i="0" u="none" strike="noStrike" kern="1200" baseline="0">
                  <a:solidFill>
                    <a:srgbClr val="515151"/>
                  </a:solidFill>
                  <a:latin typeface="+mn-lt"/>
                  <a:ea typeface="+mn-ea"/>
                  <a:cs typeface="+mn-cs"/>
                </a:defRPr>
              </a:pPr>
              <a:r>
                <a:rPr lang="en-GB" sz="1400" b="1" dirty="0">
                  <a:solidFill>
                    <a:srgbClr val="8F3089"/>
                  </a:solidFill>
                  <a:latin typeface="Century Gothic" panose="020F0302020204030204"/>
                </a:rPr>
                <a:t>eGFR (ml/min/1.73 m</a:t>
              </a:r>
              <a:r>
                <a:rPr lang="en-GB" sz="1400" b="1" baseline="30000" dirty="0">
                  <a:solidFill>
                    <a:srgbClr val="8F3089"/>
                  </a:solidFill>
                  <a:latin typeface="Century Gothic" panose="020F0302020204030204"/>
                </a:rPr>
                <a:t>2</a:t>
              </a:r>
              <a:r>
                <a:rPr lang="en-GB" sz="1400" b="1" dirty="0">
                  <a:solidFill>
                    <a:srgbClr val="8F3089"/>
                  </a:solidFill>
                  <a:latin typeface="Century Gothic" panose="020F0302020204030204"/>
                </a:rPr>
                <a:t>)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42996D4D-F5BF-4C23-447C-DA4F4D1EBA05}"/>
                </a:ext>
              </a:extLst>
            </p:cNvPr>
            <p:cNvGrpSpPr/>
            <p:nvPr/>
          </p:nvGrpSpPr>
          <p:grpSpPr>
            <a:xfrm>
              <a:off x="3742252" y="2660445"/>
              <a:ext cx="2940347" cy="275679"/>
              <a:chOff x="7512712" y="1018006"/>
              <a:chExt cx="2940347" cy="27567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D28D9126-6470-5FC4-95C6-77180BA9F26A}"/>
                  </a:ext>
                </a:extLst>
              </p:cNvPr>
              <p:cNvGrpSpPr/>
              <p:nvPr/>
            </p:nvGrpSpPr>
            <p:grpSpPr>
              <a:xfrm>
                <a:off x="7822728" y="1018006"/>
                <a:ext cx="2630331" cy="262676"/>
                <a:chOff x="1486378" y="2148684"/>
                <a:chExt cx="1702924" cy="170062"/>
              </a:xfrm>
            </p:grpSpPr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78EE43C0-D471-5D18-9357-53999DC68ABD}"/>
                    </a:ext>
                  </a:extLst>
                </p:cNvPr>
                <p:cNvSpPr txBox="1"/>
                <p:nvPr/>
              </p:nvSpPr>
              <p:spPr>
                <a:xfrm>
                  <a:off x="2469387" y="2148695"/>
                  <a:ext cx="719915" cy="17005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457178">
                    <a:defRPr/>
                  </a:pPr>
                  <a:r>
                    <a:rPr lang="en-GB" sz="1400">
                      <a:solidFill>
                        <a:srgbClr val="515151"/>
                      </a:solidFill>
                      <a:latin typeface="Century Gothic" panose="020F0302020204030204"/>
                    </a:rPr>
                    <a:t>Empagliflozin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ABF0F046-D012-82F9-1CCE-AB69FE76DC00}"/>
                    </a:ext>
                  </a:extLst>
                </p:cNvPr>
                <p:cNvSpPr txBox="1"/>
                <p:nvPr/>
              </p:nvSpPr>
              <p:spPr>
                <a:xfrm>
                  <a:off x="1486378" y="2148684"/>
                  <a:ext cx="1154086" cy="1700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457178">
                    <a:defRPr/>
                  </a:pPr>
                  <a:r>
                    <a:rPr lang="en-GB" sz="1400">
                      <a:solidFill>
                        <a:srgbClr val="5A5A5A"/>
                      </a:solidFill>
                      <a:latin typeface="Century Gothic" panose="020F0302020204030204"/>
                    </a:rPr>
                    <a:t>Placebo</a:t>
                  </a:r>
                </a:p>
              </p:txBody>
            </p:sp>
          </p:grp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C327D639-1A54-EF81-5E80-F3504F14473D}"/>
                  </a:ext>
                </a:extLst>
              </p:cNvPr>
              <p:cNvSpPr/>
              <p:nvPr/>
            </p:nvSpPr>
            <p:spPr>
              <a:xfrm>
                <a:off x="9106225" y="1081562"/>
                <a:ext cx="212123" cy="212123"/>
              </a:xfrm>
              <a:prstGeom prst="ellipse">
                <a:avLst/>
              </a:prstGeom>
              <a:solidFill>
                <a:schemeClr val="accent1"/>
              </a:solidFill>
              <a:ln w="476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defRPr/>
                </a:pPr>
                <a:endParaRPr lang="en-GB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1EE8D54B-1C5A-7FE0-AFB1-48164C6F5FE0}"/>
                  </a:ext>
                </a:extLst>
              </p:cNvPr>
              <p:cNvSpPr/>
              <p:nvPr/>
            </p:nvSpPr>
            <p:spPr>
              <a:xfrm>
                <a:off x="7512712" y="1067161"/>
                <a:ext cx="212123" cy="212123"/>
              </a:xfrm>
              <a:prstGeom prst="ellipse">
                <a:avLst/>
              </a:prstGeom>
              <a:solidFill>
                <a:schemeClr val="accent3"/>
              </a:solidFill>
              <a:ln w="47625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 defTabSz="914377">
                  <a:defRPr/>
                </a:pPr>
                <a:endParaRPr lang="en-GB">
                  <a:solidFill>
                    <a:srgbClr val="FFFFFF"/>
                  </a:solidFill>
                  <a:latin typeface="Century Gothic" panose="020F0302020204030204"/>
                </a:endParaRPr>
              </a:p>
            </p:txBody>
          </p:sp>
        </p:grpSp>
        <p:graphicFrame>
          <p:nvGraphicFramePr>
            <p:cNvPr id="3" name="Chart 2">
              <a:extLst>
                <a:ext uri="{FF2B5EF4-FFF2-40B4-BE49-F238E27FC236}">
                  <a16:creationId xmlns:a16="http://schemas.microsoft.com/office/drawing/2014/main" id="{D82F26F6-A5EB-4FB0-F3D6-024F0E1C131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891991" y="2175105"/>
            <a:ext cx="6823901" cy="33982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7" name="Rettangolo 6">
            <a:extLst>
              <a:ext uri="{FF2B5EF4-FFF2-40B4-BE49-F238E27FC236}">
                <a16:creationId xmlns:a16="http://schemas.microsoft.com/office/drawing/2014/main" id="{2B02DDE7-7D73-A752-D395-9839CA9D47CB}"/>
              </a:ext>
            </a:extLst>
          </p:cNvPr>
          <p:cNvSpPr/>
          <p:nvPr/>
        </p:nvSpPr>
        <p:spPr>
          <a:xfrm>
            <a:off x="5172075" y="1812788"/>
            <a:ext cx="3989175" cy="872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449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D977174-B401-A55C-BFA1-8FC94C5C44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1"/>
          <a:stretch>
            <a:fillRect/>
          </a:stretch>
        </p:blipFill>
        <p:spPr>
          <a:xfrm>
            <a:off x="0" y="0"/>
            <a:ext cx="49919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21E15DBD-795C-D450-3AD1-9591B791B327}"/>
              </a:ext>
            </a:extLst>
          </p:cNvPr>
          <p:cNvSpPr/>
          <p:nvPr/>
        </p:nvSpPr>
        <p:spPr>
          <a:xfrm>
            <a:off x="1339277" y="1549358"/>
            <a:ext cx="9833548" cy="343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CONFLITTI DI INTERESSE DI ANGELO AVOGARO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In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qualità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di RELATORE, ai sensi dell’art.76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sul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Conflitto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di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Interessi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dell’Accordo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Stato-Regioni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del 2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febbraio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2017,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dichiaro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che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negli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ultimi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due anni ho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avuto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seguenti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rapporti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di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finanziamento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con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soggetti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portatori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di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interessi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commerciali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in campo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sanitario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: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1" i="0" u="none" strike="noStrike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Novo, Lilly, Sanofi,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Astrazeneca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,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Boehringher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, Amgen,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Dayki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Sankio</a:t>
            </a:r>
            <a:r>
              <a:rPr kumimoji="0" lang="en-US" sz="2000" b="1" i="0" u="none" strike="noStrike" cap="none" spc="0" normalizeH="0" baseline="0" noProof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, MSD, Amarin, Bruno </a:t>
            </a:r>
            <a:r>
              <a:rPr kumimoji="0" lang="en-US" sz="2000" b="1" i="0" u="none" strike="noStrike" cap="none" spc="0" normalizeH="0" baseline="0" noProof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Farmaceutici</a:t>
            </a:r>
            <a:endParaRPr kumimoji="0" lang="en-US" sz="2000" b="1" i="0" u="none" strike="noStrike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1" i="0" u="none" strike="noStrike" cap="none" spc="0" normalizeH="0" baseline="0" noProof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1159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0" tIns="19237" rIns="0" bIns="0" rtlCol="0" anchor="b">
            <a:normAutofit/>
          </a:bodyPr>
          <a:lstStyle/>
          <a:p>
            <a:pPr marL="19237">
              <a:spcBef>
                <a:spcPts val="151"/>
              </a:spcBef>
            </a:pPr>
            <a:r>
              <a:rPr lang="it-IT" dirty="0"/>
              <a:t>Definizione</a:t>
            </a:r>
            <a:r>
              <a:rPr lang="it-IT" spc="-129" dirty="0"/>
              <a:t> </a:t>
            </a:r>
            <a:r>
              <a:rPr lang="it-IT" dirty="0"/>
              <a:t>ed</a:t>
            </a:r>
            <a:r>
              <a:rPr lang="it-IT" spc="-121" dirty="0"/>
              <a:t> </a:t>
            </a:r>
            <a:r>
              <a:rPr lang="it-IT" dirty="0"/>
              <a:t>Epidemiologia</a:t>
            </a:r>
            <a:r>
              <a:rPr lang="it-IT" spc="-121" dirty="0"/>
              <a:t> </a:t>
            </a:r>
            <a:r>
              <a:rPr lang="it-IT" dirty="0"/>
              <a:t>del</a:t>
            </a:r>
            <a:r>
              <a:rPr lang="it-IT" spc="-129" dirty="0"/>
              <a:t> </a:t>
            </a:r>
            <a:r>
              <a:rPr lang="it-IT" spc="-15" dirty="0"/>
              <a:t>Diabete di Tipo 2</a:t>
            </a:r>
          </a:p>
        </p:txBody>
      </p:sp>
      <p:graphicFrame>
        <p:nvGraphicFramePr>
          <p:cNvPr id="9" name="object 7">
            <a:extLst>
              <a:ext uri="{FF2B5EF4-FFF2-40B4-BE49-F238E27FC236}">
                <a16:creationId xmlns:a16="http://schemas.microsoft.com/office/drawing/2014/main" id="{9739A90A-905F-717D-025C-1C25E28DEE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0134648"/>
              </p:ext>
            </p:extLst>
          </p:nvPr>
        </p:nvGraphicFramePr>
        <p:xfrm>
          <a:off x="1216548" y="2108201"/>
          <a:ext cx="10058400" cy="3760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F7F84-B03D-419C-8777-25055BD7C6D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53977"/>
            <a:ext cx="12093263" cy="942975"/>
          </a:xfrm>
        </p:spPr>
        <p:txBody>
          <a:bodyPr>
            <a:noAutofit/>
          </a:bodyPr>
          <a:lstStyle/>
          <a:p>
            <a:pPr algn="ctr"/>
            <a:r>
              <a:rPr lang="en-CA" sz="3200" dirty="0">
                <a:solidFill>
                  <a:schemeClr val="tx1"/>
                </a:solidFill>
                <a:latin typeface="Aptos" panose="020B0004020202020204" pitchFamily="34" charset="0"/>
              </a:rPr>
              <a:t>In Patients with T2DM, the complexity of the disease leads to hyperglycemia</a:t>
            </a:r>
            <a:endParaRPr lang="en-CA" sz="1467" dirty="0">
              <a:solidFill>
                <a:schemeClr val="tx1"/>
              </a:solidFill>
              <a:latin typeface="Aptos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4CCEE3-9AD8-476C-8DE8-59535702360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" y="6478588"/>
            <a:ext cx="8651875" cy="325437"/>
          </a:xfrm>
        </p:spPr>
        <p:txBody>
          <a:bodyPr>
            <a:normAutofit/>
          </a:bodyPr>
          <a:lstStyle/>
          <a:p>
            <a:r>
              <a:rPr lang="en-CA" i="0" dirty="0">
                <a:latin typeface="Aptos" panose="020B0004020202020204" pitchFamily="34" charset="0"/>
              </a:rPr>
              <a:t>†Mediated by I</a:t>
            </a:r>
            <a:r>
              <a:rPr lang="el-GR" i="0" dirty="0">
                <a:latin typeface="Aptos" panose="020B0004020202020204" pitchFamily="34" charset="0"/>
              </a:rPr>
              <a:t>κ</a:t>
            </a:r>
            <a:r>
              <a:rPr lang="en-CA" i="0" dirty="0">
                <a:latin typeface="Aptos" panose="020B0004020202020204" pitchFamily="34" charset="0"/>
              </a:rPr>
              <a:t>B─NF-</a:t>
            </a:r>
            <a:r>
              <a:rPr lang="el-GR" i="0" dirty="0">
                <a:latin typeface="Aptos" panose="020B0004020202020204" pitchFamily="34" charset="0"/>
              </a:rPr>
              <a:t>κ</a:t>
            </a:r>
            <a:r>
              <a:rPr lang="en-CA" i="0" dirty="0">
                <a:latin typeface="Aptos" panose="020B0004020202020204" pitchFamily="34" charset="0"/>
              </a:rPr>
              <a:t>B, TLR4, MAPK, AMPK, TNF, ROS, macrophages. GI, gastrointestinal. </a:t>
            </a:r>
            <a:br>
              <a:rPr lang="en-CA" i="0" dirty="0">
                <a:latin typeface="Aptos" panose="020B0004020202020204" pitchFamily="34" charset="0"/>
              </a:rPr>
            </a:br>
            <a:r>
              <a:rPr lang="en-CA" i="0" dirty="0">
                <a:latin typeface="Aptos" panose="020B0004020202020204" pitchFamily="34" charset="0"/>
              </a:rPr>
              <a:t>1. </a:t>
            </a:r>
            <a:r>
              <a:rPr lang="en-CA" i="0" dirty="0" err="1">
                <a:latin typeface="Aptos" panose="020B0004020202020204" pitchFamily="34" charset="0"/>
              </a:rPr>
              <a:t>Cernea</a:t>
            </a:r>
            <a:r>
              <a:rPr lang="en-CA" i="0" dirty="0">
                <a:latin typeface="Aptos" panose="020B0004020202020204" pitchFamily="34" charset="0"/>
              </a:rPr>
              <a:t> S, Raz I. Diabetes Care. 2011;34(Suppl 2):S264–S271.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4B9AB3-D2AD-463F-BB8A-9A6AB4517D29}"/>
              </a:ext>
            </a:extLst>
          </p:cNvPr>
          <p:cNvSpPr txBox="1"/>
          <p:nvPr/>
        </p:nvSpPr>
        <p:spPr>
          <a:xfrm>
            <a:off x="3095200" y="5407727"/>
            <a:ext cx="5801536" cy="672000"/>
          </a:xfrm>
          <a:prstGeom prst="roundRect">
            <a:avLst>
              <a:gd name="adj" fmla="val 8768"/>
            </a:avLst>
          </a:prstGeom>
          <a:solidFill>
            <a:schemeClr val="tx2"/>
          </a:solidFill>
          <a:effectLst>
            <a:outerShdw blurRad="101600" dist="76200" dir="2700000" algn="tl" rotWithShape="0">
              <a:prstClr val="black">
                <a:alpha val="14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algn="ctr" defTabSz="914354"/>
            <a:r>
              <a:rPr lang="en-GB" sz="2667" dirty="0">
                <a:solidFill>
                  <a:srgbClr val="FFFFFF"/>
                </a:solidFill>
                <a:latin typeface="Aptos" panose="020B0004020202020204" pitchFamily="34" charset="0"/>
              </a:rPr>
              <a:t> Increased blood glucose</a:t>
            </a:r>
          </a:p>
        </p:txBody>
      </p:sp>
      <p:sp>
        <p:nvSpPr>
          <p:cNvPr id="5" name="Freeform 82">
            <a:extLst>
              <a:ext uri="{FF2B5EF4-FFF2-40B4-BE49-F238E27FC236}">
                <a16:creationId xmlns:a16="http://schemas.microsoft.com/office/drawing/2014/main" id="{EBDD4BBF-F9BF-4AD7-9011-51D92CEEEAE5}"/>
              </a:ext>
            </a:extLst>
          </p:cNvPr>
          <p:cNvSpPr>
            <a:spLocks/>
          </p:cNvSpPr>
          <p:nvPr/>
        </p:nvSpPr>
        <p:spPr>
          <a:xfrm>
            <a:off x="3086245" y="4506584"/>
            <a:ext cx="1878059" cy="586923"/>
          </a:xfrm>
          <a:prstGeom prst="roundRect">
            <a:avLst>
              <a:gd name="adj" fmla="val 9869"/>
            </a:avLst>
          </a:prstGeom>
          <a:solidFill>
            <a:schemeClr val="accent1"/>
          </a:solidFill>
          <a:ln w="15875">
            <a:noFill/>
          </a:ln>
          <a:effectLst>
            <a:outerShdw blurRad="101600" dist="76200" dir="2700000" algn="tl" rotWithShape="0">
              <a:prstClr val="black">
                <a:alpha val="14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48000" tIns="346513" rIns="48000" bIns="346513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</a:pPr>
            <a:r>
              <a:rPr lang="en-GB" sz="1333" dirty="0">
                <a:solidFill>
                  <a:srgbClr val="FFFFFF"/>
                </a:solidFill>
                <a:latin typeface="Aptos" panose="020B0004020202020204" pitchFamily="34" charset="0"/>
              </a:rPr>
              <a:t>Insulin</a:t>
            </a:r>
            <a:br>
              <a:rPr lang="en-GB" sz="1333" dirty="0">
                <a:solidFill>
                  <a:srgbClr val="FFFFFF"/>
                </a:solidFill>
                <a:latin typeface="Aptos" panose="020B0004020202020204" pitchFamily="34" charset="0"/>
              </a:rPr>
            </a:br>
            <a:r>
              <a:rPr lang="en-GB" sz="1333" dirty="0">
                <a:solidFill>
                  <a:srgbClr val="FFFFFF"/>
                </a:solidFill>
                <a:latin typeface="Aptos" panose="020B0004020202020204" pitchFamily="34" charset="0"/>
              </a:rPr>
              <a:t>resistance</a:t>
            </a:r>
          </a:p>
        </p:txBody>
      </p:sp>
      <p:sp>
        <p:nvSpPr>
          <p:cNvPr id="6" name="Freeform 88">
            <a:extLst>
              <a:ext uri="{FF2B5EF4-FFF2-40B4-BE49-F238E27FC236}">
                <a16:creationId xmlns:a16="http://schemas.microsoft.com/office/drawing/2014/main" id="{A2DD6B2D-93C8-47CE-B867-D67CCF922AA1}"/>
              </a:ext>
            </a:extLst>
          </p:cNvPr>
          <p:cNvSpPr>
            <a:spLocks/>
          </p:cNvSpPr>
          <p:nvPr/>
        </p:nvSpPr>
        <p:spPr>
          <a:xfrm>
            <a:off x="5047985" y="4506584"/>
            <a:ext cx="1878059" cy="586923"/>
          </a:xfrm>
          <a:prstGeom prst="roundRect">
            <a:avLst>
              <a:gd name="adj" fmla="val 11811"/>
            </a:avLst>
          </a:prstGeom>
          <a:solidFill>
            <a:schemeClr val="accent1"/>
          </a:solidFill>
          <a:ln w="15875">
            <a:noFill/>
          </a:ln>
          <a:effectLst>
            <a:outerShdw blurRad="101600" dist="76200" dir="2700000" algn="tl" rotWithShape="0">
              <a:prstClr val="black">
                <a:alpha val="14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48000" tIns="346513" rIns="48000" bIns="346513" numCol="1" spcCol="1270" anchor="ctr" anchorCtr="0">
            <a:noAutofit/>
          </a:bodyPr>
          <a:lstStyle/>
          <a:p>
            <a:pPr algn="ctr" defTabSz="948219">
              <a:lnSpc>
                <a:spcPct val="90000"/>
              </a:lnSpc>
              <a:spcBef>
                <a:spcPct val="0"/>
              </a:spcBef>
            </a:pPr>
            <a:r>
              <a:rPr lang="en-GB" sz="1333" dirty="0">
                <a:solidFill>
                  <a:srgbClr val="FFFFFF"/>
                </a:solidFill>
                <a:latin typeface="Aptos" panose="020B0004020202020204" pitchFamily="34" charset="0"/>
              </a:rPr>
              <a:t>Inadequate insulin secretion</a:t>
            </a:r>
          </a:p>
        </p:txBody>
      </p:sp>
      <p:sp>
        <p:nvSpPr>
          <p:cNvPr id="7" name="Freeform 89">
            <a:extLst>
              <a:ext uri="{FF2B5EF4-FFF2-40B4-BE49-F238E27FC236}">
                <a16:creationId xmlns:a16="http://schemas.microsoft.com/office/drawing/2014/main" id="{B71BB527-A361-419C-856C-F9F35DE1FAE1}"/>
              </a:ext>
            </a:extLst>
          </p:cNvPr>
          <p:cNvSpPr>
            <a:spLocks/>
          </p:cNvSpPr>
          <p:nvPr/>
        </p:nvSpPr>
        <p:spPr>
          <a:xfrm>
            <a:off x="7009724" y="4506584"/>
            <a:ext cx="1878059" cy="586923"/>
          </a:xfrm>
          <a:prstGeom prst="roundRect">
            <a:avLst>
              <a:gd name="adj" fmla="val 11811"/>
            </a:avLst>
          </a:prstGeom>
          <a:solidFill>
            <a:schemeClr val="accent1"/>
          </a:solidFill>
          <a:ln w="15875">
            <a:noFill/>
          </a:ln>
          <a:effectLst>
            <a:outerShdw blurRad="101600" dist="76200" dir="2700000" algn="tl" rotWithShape="0">
              <a:prstClr val="black">
                <a:alpha val="14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48000" tIns="346513" rIns="48000" bIns="346513" numCol="1" spcCol="1270" anchor="ctr" anchorCtr="0">
            <a:noAutofit/>
          </a:bodyPr>
          <a:lstStyle/>
          <a:p>
            <a:pPr algn="ctr" defTabSz="948219">
              <a:lnSpc>
                <a:spcPts val="1333"/>
              </a:lnSpc>
              <a:spcBef>
                <a:spcPct val="0"/>
              </a:spcBef>
            </a:pPr>
            <a:endParaRPr lang="en-GB" sz="1333" dirty="0">
              <a:solidFill>
                <a:srgbClr val="FFFFFF"/>
              </a:solidFill>
              <a:latin typeface="Aptos" panose="020B0004020202020204" pitchFamily="34" charset="0"/>
            </a:endParaRPr>
          </a:p>
          <a:p>
            <a:pPr algn="ctr" defTabSz="948219">
              <a:lnSpc>
                <a:spcPts val="1333"/>
              </a:lnSpc>
              <a:spcBef>
                <a:spcPct val="0"/>
              </a:spcBef>
            </a:pPr>
            <a:r>
              <a:rPr lang="en-GB" sz="1333" dirty="0">
                <a:solidFill>
                  <a:srgbClr val="FFFFFF"/>
                </a:solidFill>
                <a:latin typeface="Aptos" panose="020B0004020202020204" pitchFamily="34" charset="0"/>
              </a:rPr>
              <a:t> Increased hepatic glucose production</a:t>
            </a:r>
          </a:p>
          <a:p>
            <a:pPr algn="ctr" defTabSz="948219">
              <a:lnSpc>
                <a:spcPct val="90000"/>
              </a:lnSpc>
              <a:spcBef>
                <a:spcPct val="0"/>
              </a:spcBef>
            </a:pPr>
            <a:endParaRPr lang="en-GB" sz="1333" dirty="0">
              <a:solidFill>
                <a:srgbClr val="FFFFFF"/>
              </a:solidFill>
              <a:latin typeface="Aptos" panose="020B00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327BFAF-79A2-4EB6-ABD5-860375A720EA}"/>
              </a:ext>
            </a:extLst>
          </p:cNvPr>
          <p:cNvGrpSpPr/>
          <p:nvPr/>
        </p:nvGrpSpPr>
        <p:grpSpPr>
          <a:xfrm>
            <a:off x="4024400" y="5087322"/>
            <a:ext cx="3923477" cy="304073"/>
            <a:chOff x="3018299" y="3900615"/>
            <a:chExt cx="2942608" cy="228055"/>
          </a:xfrm>
        </p:grpSpPr>
        <p:cxnSp>
          <p:nvCxnSpPr>
            <p:cNvPr id="9" name="Straight Arrow Connector 76">
              <a:extLst>
                <a:ext uri="{FF2B5EF4-FFF2-40B4-BE49-F238E27FC236}">
                  <a16:creationId xmlns:a16="http://schemas.microsoft.com/office/drawing/2014/main" id="{048853A0-78DE-4CB6-BF1D-4A7061101A5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904271" y="4014643"/>
              <a:ext cx="228055" cy="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76">
              <a:extLst>
                <a:ext uri="{FF2B5EF4-FFF2-40B4-BE49-F238E27FC236}">
                  <a16:creationId xmlns:a16="http://schemas.microsoft.com/office/drawing/2014/main" id="{BE47EF1B-61F0-44FA-810A-87329C29BA99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4375575" y="4014643"/>
              <a:ext cx="228055" cy="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76">
              <a:extLst>
                <a:ext uri="{FF2B5EF4-FFF2-40B4-BE49-F238E27FC236}">
                  <a16:creationId xmlns:a16="http://schemas.microsoft.com/office/drawing/2014/main" id="{34C089C4-2093-43A7-A682-9A5D65B8F1A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5846879" y="4014643"/>
              <a:ext cx="228055" cy="0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68341B-FA1F-42FE-BFB8-7D3C64E673CC}"/>
              </a:ext>
            </a:extLst>
          </p:cNvPr>
          <p:cNvGrpSpPr/>
          <p:nvPr/>
        </p:nvGrpSpPr>
        <p:grpSpPr>
          <a:xfrm>
            <a:off x="311083" y="1717330"/>
            <a:ext cx="3345144" cy="2789255"/>
            <a:chOff x="233312" y="1373121"/>
            <a:chExt cx="2508858" cy="2091941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163591-A220-479D-BAA6-9550CB56F35A}"/>
                </a:ext>
              </a:extLst>
            </p:cNvPr>
            <p:cNvSpPr/>
            <p:nvPr/>
          </p:nvSpPr>
          <p:spPr>
            <a:xfrm>
              <a:off x="412843" y="1373121"/>
              <a:ext cx="1584000" cy="50702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79976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Vascular insulin resistance</a:t>
              </a:r>
            </a:p>
          </p:txBody>
        </p:sp>
        <p:cxnSp>
          <p:nvCxnSpPr>
            <p:cNvPr id="14" name="Connector: Elbow 13">
              <a:extLst>
                <a:ext uri="{FF2B5EF4-FFF2-40B4-BE49-F238E27FC236}">
                  <a16:creationId xmlns:a16="http://schemas.microsoft.com/office/drawing/2014/main" id="{0AEB757F-FA36-403D-A0AF-02720E332A0B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996843" y="1626631"/>
              <a:ext cx="745327" cy="1838431"/>
            </a:xfrm>
            <a:prstGeom prst="bentConnector2">
              <a:avLst/>
            </a:prstGeom>
            <a:ln w="19050">
              <a:solidFill>
                <a:srgbClr val="007C9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199B76D-E67D-4577-B70D-0CDADD702B7A}"/>
                </a:ext>
              </a:extLst>
            </p:cNvPr>
            <p:cNvSpPr/>
            <p:nvPr/>
          </p:nvSpPr>
          <p:spPr>
            <a:xfrm>
              <a:off x="233312" y="1373121"/>
              <a:ext cx="507020" cy="507020"/>
            </a:xfrm>
            <a:prstGeom prst="ellipse">
              <a:avLst/>
            </a:prstGeom>
            <a:solidFill>
              <a:srgbClr val="007C92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6" name="Picture 1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5D15D82-7E83-4D62-A0FF-13E8AB389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091" y="1381915"/>
              <a:ext cx="487463" cy="487463"/>
            </a:xfrm>
            <a:prstGeom prst="rect">
              <a:avLst/>
            </a:prstGeom>
            <a:effectLst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34D8FA9-42BA-4911-B566-31EC0C5D3C37}"/>
              </a:ext>
            </a:extLst>
          </p:cNvPr>
          <p:cNvGrpSpPr/>
          <p:nvPr/>
        </p:nvGrpSpPr>
        <p:grpSpPr>
          <a:xfrm>
            <a:off x="311084" y="2929760"/>
            <a:ext cx="2971379" cy="1576825"/>
            <a:chOff x="233312" y="2282443"/>
            <a:chExt cx="2228534" cy="118261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ACA6346-F5FB-4581-9381-790D9371EB92}"/>
                </a:ext>
              </a:extLst>
            </p:cNvPr>
            <p:cNvSpPr/>
            <p:nvPr/>
          </p:nvSpPr>
          <p:spPr>
            <a:xfrm>
              <a:off x="412843" y="2282443"/>
              <a:ext cx="1584000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79976" defTabSz="914354">
                <a:spcAft>
                  <a:spcPts val="267"/>
                </a:spcAft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Fat cells</a:t>
              </a:r>
            </a:p>
            <a:p>
              <a:pPr marL="479976" defTabSz="914354">
                <a:lnSpc>
                  <a:spcPts val="1333"/>
                </a:lnSpc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Altered fat metabolism</a:t>
              </a:r>
            </a:p>
          </p:txBody>
        </p:sp>
        <p:cxnSp>
          <p:nvCxnSpPr>
            <p:cNvPr id="19" name="Connector: Elbow 18">
              <a:extLst>
                <a:ext uri="{FF2B5EF4-FFF2-40B4-BE49-F238E27FC236}">
                  <a16:creationId xmlns:a16="http://schemas.microsoft.com/office/drawing/2014/main" id="{62B14C73-34DE-47A7-86B2-217F331BFC0A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>
              <a:off x="1996843" y="2536243"/>
              <a:ext cx="465003" cy="928819"/>
            </a:xfrm>
            <a:prstGeom prst="bentConnector2">
              <a:avLst/>
            </a:prstGeom>
            <a:ln w="19050">
              <a:solidFill>
                <a:srgbClr val="7396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99A4B26-3F92-4D95-A862-58579F3B5D32}"/>
                </a:ext>
              </a:extLst>
            </p:cNvPr>
            <p:cNvSpPr/>
            <p:nvPr/>
          </p:nvSpPr>
          <p:spPr>
            <a:xfrm>
              <a:off x="233312" y="2282733"/>
              <a:ext cx="507020" cy="507020"/>
            </a:xfrm>
            <a:prstGeom prst="ellipse">
              <a:avLst/>
            </a:prstGeom>
            <a:solidFill>
              <a:srgbClr val="739600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21" name="Graphic 20">
              <a:extLst>
                <a:ext uri="{FF2B5EF4-FFF2-40B4-BE49-F238E27FC236}">
                  <a16:creationId xmlns:a16="http://schemas.microsoft.com/office/drawing/2014/main" id="{4D5C1042-F46A-4CE2-A427-1CB9B41F3DFD}"/>
                </a:ext>
              </a:extLst>
            </p:cNvPr>
            <p:cNvGrpSpPr/>
            <p:nvPr/>
          </p:nvGrpSpPr>
          <p:grpSpPr>
            <a:xfrm>
              <a:off x="274426" y="2351864"/>
              <a:ext cx="427478" cy="370483"/>
              <a:chOff x="6247037" y="764055"/>
              <a:chExt cx="3298120" cy="2858381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4F11ACB-2487-4400-AE20-80C1BF045364}"/>
                  </a:ext>
                </a:extLst>
              </p:cNvPr>
              <p:cNvSpPr/>
              <p:nvPr/>
            </p:nvSpPr>
            <p:spPr>
              <a:xfrm>
                <a:off x="6247037" y="1452069"/>
                <a:ext cx="1423495" cy="1635162"/>
              </a:xfrm>
              <a:custGeom>
                <a:avLst/>
                <a:gdLst>
                  <a:gd name="connsiteX0" fmla="*/ 12469 w 1423496"/>
                  <a:gd name="connsiteY0" fmla="*/ 696301 h 1635160"/>
                  <a:gd name="connsiteX1" fmla="*/ 382991 w 1423496"/>
                  <a:gd name="connsiteY1" fmla="*/ 179093 h 1635160"/>
                  <a:gd name="connsiteX2" fmla="*/ 1168804 w 1423496"/>
                  <a:gd name="connsiteY2" fmla="*/ 34313 h 1635160"/>
                  <a:gd name="connsiteX3" fmla="*/ 1423121 w 1423496"/>
                  <a:gd name="connsiteY3" fmla="*/ 764881 h 1635160"/>
                  <a:gd name="connsiteX4" fmla="*/ 1212619 w 1423496"/>
                  <a:gd name="connsiteY4" fmla="*/ 1239226 h 1635160"/>
                  <a:gd name="connsiteX5" fmla="*/ 774469 w 1423496"/>
                  <a:gd name="connsiteY5" fmla="*/ 1592603 h 1635160"/>
                  <a:gd name="connsiteX6" fmla="*/ 386801 w 1423496"/>
                  <a:gd name="connsiteY6" fmla="*/ 1578316 h 1635160"/>
                  <a:gd name="connsiteX7" fmla="*/ 112481 w 1423496"/>
                  <a:gd name="connsiteY7" fmla="*/ 1132546 h 1635160"/>
                  <a:gd name="connsiteX8" fmla="*/ 12469 w 1423496"/>
                  <a:gd name="connsiteY8" fmla="*/ 696301 h 1635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3496" h="1635160">
                    <a:moveTo>
                      <a:pt x="12469" y="696301"/>
                    </a:moveTo>
                    <a:cubicBezTo>
                      <a:pt x="58189" y="537233"/>
                      <a:pt x="190586" y="289583"/>
                      <a:pt x="382991" y="179093"/>
                    </a:cubicBezTo>
                    <a:cubicBezTo>
                      <a:pt x="575396" y="68603"/>
                      <a:pt x="995449" y="-63794"/>
                      <a:pt x="1168804" y="34313"/>
                    </a:cubicBezTo>
                    <a:cubicBezTo>
                      <a:pt x="1342159" y="132421"/>
                      <a:pt x="1415501" y="564856"/>
                      <a:pt x="1423121" y="764881"/>
                    </a:cubicBezTo>
                    <a:cubicBezTo>
                      <a:pt x="1430741" y="965858"/>
                      <a:pt x="1321204" y="1101113"/>
                      <a:pt x="1212619" y="1239226"/>
                    </a:cubicBezTo>
                    <a:cubicBezTo>
                      <a:pt x="1104986" y="1377338"/>
                      <a:pt x="912581" y="1536406"/>
                      <a:pt x="774469" y="1592603"/>
                    </a:cubicBezTo>
                    <a:cubicBezTo>
                      <a:pt x="637309" y="1648801"/>
                      <a:pt x="497291" y="1654516"/>
                      <a:pt x="386801" y="1578316"/>
                    </a:cubicBezTo>
                    <a:cubicBezTo>
                      <a:pt x="276311" y="1502116"/>
                      <a:pt x="171536" y="1274468"/>
                      <a:pt x="112481" y="1132546"/>
                    </a:cubicBezTo>
                    <a:cubicBezTo>
                      <a:pt x="53426" y="990623"/>
                      <a:pt x="-32299" y="855368"/>
                      <a:pt x="12469" y="696301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AE9E51C5-15B2-4A8B-82C7-F711051A7402}"/>
                  </a:ext>
                </a:extLst>
              </p:cNvPr>
              <p:cNvSpPr/>
              <p:nvPr/>
            </p:nvSpPr>
            <p:spPr>
              <a:xfrm>
                <a:off x="6369388" y="1756738"/>
                <a:ext cx="1048692" cy="1218528"/>
              </a:xfrm>
              <a:custGeom>
                <a:avLst/>
                <a:gdLst>
                  <a:gd name="connsiteX0" fmla="*/ 609 w 1048693"/>
                  <a:gd name="connsiteY0" fmla="*/ 590708 h 1218531"/>
                  <a:gd name="connsiteX1" fmla="*/ 142532 w 1048693"/>
                  <a:gd name="connsiteY1" fmla="*/ 203040 h 1218531"/>
                  <a:gd name="connsiteX2" fmla="*/ 512102 w 1048693"/>
                  <a:gd name="connsiteY2" fmla="*/ 158 h 1218531"/>
                  <a:gd name="connsiteX3" fmla="*/ 705459 w 1048693"/>
                  <a:gd name="connsiteY3" fmla="*/ 164940 h 1218531"/>
                  <a:gd name="connsiteX4" fmla="*/ 1006449 w 1048693"/>
                  <a:gd name="connsiteY4" fmla="*/ 111600 h 1218531"/>
                  <a:gd name="connsiteX5" fmla="*/ 1034072 w 1048693"/>
                  <a:gd name="connsiteY5" fmla="*/ 469740 h 1218531"/>
                  <a:gd name="connsiteX6" fmla="*/ 887387 w 1048693"/>
                  <a:gd name="connsiteY6" fmla="*/ 881220 h 1218531"/>
                  <a:gd name="connsiteX7" fmla="*/ 663549 w 1048693"/>
                  <a:gd name="connsiteY7" fmla="*/ 1176495 h 1218531"/>
                  <a:gd name="connsiteX8" fmla="*/ 343509 w 1048693"/>
                  <a:gd name="connsiteY8" fmla="*/ 1200308 h 1218531"/>
                  <a:gd name="connsiteX9" fmla="*/ 228257 w 1048693"/>
                  <a:gd name="connsiteY9" fmla="*/ 1026000 h 1218531"/>
                  <a:gd name="connsiteX10" fmla="*/ 190157 w 1048693"/>
                  <a:gd name="connsiteY10" fmla="*/ 967898 h 1218531"/>
                  <a:gd name="connsiteX11" fmla="*/ 609 w 1048693"/>
                  <a:gd name="connsiteY11" fmla="*/ 590708 h 1218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48693" h="1218531">
                    <a:moveTo>
                      <a:pt x="609" y="590708"/>
                    </a:moveTo>
                    <a:cubicBezTo>
                      <a:pt x="-7011" y="463073"/>
                      <a:pt x="57759" y="302100"/>
                      <a:pt x="142532" y="203040"/>
                    </a:cubicBezTo>
                    <a:cubicBezTo>
                      <a:pt x="228257" y="104933"/>
                      <a:pt x="417804" y="5873"/>
                      <a:pt x="512102" y="158"/>
                    </a:cubicBezTo>
                    <a:cubicBezTo>
                      <a:pt x="606399" y="-5557"/>
                      <a:pt x="622592" y="145890"/>
                      <a:pt x="705459" y="164940"/>
                    </a:cubicBezTo>
                    <a:cubicBezTo>
                      <a:pt x="787374" y="183038"/>
                      <a:pt x="951204" y="61118"/>
                      <a:pt x="1006449" y="111600"/>
                    </a:cubicBezTo>
                    <a:cubicBezTo>
                      <a:pt x="1060742" y="162083"/>
                      <a:pt x="1054075" y="341153"/>
                      <a:pt x="1034072" y="469740"/>
                    </a:cubicBezTo>
                    <a:cubicBezTo>
                      <a:pt x="1014070" y="598328"/>
                      <a:pt x="949299" y="763110"/>
                      <a:pt x="887387" y="881220"/>
                    </a:cubicBezTo>
                    <a:cubicBezTo>
                      <a:pt x="825474" y="999330"/>
                      <a:pt x="754037" y="1123155"/>
                      <a:pt x="663549" y="1176495"/>
                    </a:cubicBezTo>
                    <a:cubicBezTo>
                      <a:pt x="573062" y="1229835"/>
                      <a:pt x="415899" y="1226025"/>
                      <a:pt x="343509" y="1200308"/>
                    </a:cubicBezTo>
                    <a:cubicBezTo>
                      <a:pt x="271119" y="1175543"/>
                      <a:pt x="228257" y="1026000"/>
                      <a:pt x="228257" y="1026000"/>
                    </a:cubicBezTo>
                    <a:cubicBezTo>
                      <a:pt x="202539" y="986948"/>
                      <a:pt x="214922" y="1027905"/>
                      <a:pt x="190157" y="967898"/>
                    </a:cubicBezTo>
                    <a:cubicBezTo>
                      <a:pt x="163487" y="908843"/>
                      <a:pt x="8229" y="718343"/>
                      <a:pt x="609" y="590708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8F61A6E-5C3D-4FA5-BE4F-B4FD3C1E4C11}"/>
                  </a:ext>
                </a:extLst>
              </p:cNvPr>
              <p:cNvSpPr/>
              <p:nvPr/>
            </p:nvSpPr>
            <p:spPr>
              <a:xfrm rot="19585938">
                <a:off x="6994884" y="1515171"/>
                <a:ext cx="354316" cy="335266"/>
              </a:xfrm>
              <a:custGeom>
                <a:avLst/>
                <a:gdLst>
                  <a:gd name="connsiteX0" fmla="*/ 354316 w 354315"/>
                  <a:gd name="connsiteY0" fmla="*/ 167633 h 335266"/>
                  <a:gd name="connsiteX1" fmla="*/ 177158 w 354315"/>
                  <a:gd name="connsiteY1" fmla="*/ 335267 h 335266"/>
                  <a:gd name="connsiteX2" fmla="*/ 0 w 354315"/>
                  <a:gd name="connsiteY2" fmla="*/ 167633 h 335266"/>
                  <a:gd name="connsiteX3" fmla="*/ 177158 w 354315"/>
                  <a:gd name="connsiteY3" fmla="*/ 0 h 335266"/>
                  <a:gd name="connsiteX4" fmla="*/ 354316 w 354315"/>
                  <a:gd name="connsiteY4" fmla="*/ 167633 h 335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315" h="335266">
                    <a:moveTo>
                      <a:pt x="354316" y="167633"/>
                    </a:moveTo>
                    <a:cubicBezTo>
                      <a:pt x="354316" y="260215"/>
                      <a:pt x="275000" y="335267"/>
                      <a:pt x="177158" y="335267"/>
                    </a:cubicBezTo>
                    <a:cubicBezTo>
                      <a:pt x="79316" y="335267"/>
                      <a:pt x="0" y="260215"/>
                      <a:pt x="0" y="167633"/>
                    </a:cubicBezTo>
                    <a:cubicBezTo>
                      <a:pt x="0" y="75052"/>
                      <a:pt x="79316" y="0"/>
                      <a:pt x="177158" y="0"/>
                    </a:cubicBezTo>
                    <a:cubicBezTo>
                      <a:pt x="275000" y="0"/>
                      <a:pt x="354316" y="75052"/>
                      <a:pt x="354316" y="167633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AFF1AD9-8838-4329-9862-CC73E7F2955D}"/>
                  </a:ext>
                </a:extLst>
              </p:cNvPr>
              <p:cNvSpPr/>
              <p:nvPr/>
            </p:nvSpPr>
            <p:spPr>
              <a:xfrm>
                <a:off x="6741261" y="1853312"/>
                <a:ext cx="1442139" cy="1499485"/>
              </a:xfrm>
              <a:custGeom>
                <a:avLst/>
                <a:gdLst>
                  <a:gd name="connsiteX0" fmla="*/ 1386099 w 1442137"/>
                  <a:gd name="connsiteY0" fmla="*/ 1083733 h 1499482"/>
                  <a:gd name="connsiteX1" fmla="*/ 879369 w 1442137"/>
                  <a:gd name="connsiteY1" fmla="*/ 1469496 h 1499482"/>
                  <a:gd name="connsiteX2" fmla="*/ 84984 w 1442137"/>
                  <a:gd name="connsiteY2" fmla="*/ 1376151 h 1499482"/>
                  <a:gd name="connsiteX3" fmla="*/ 57361 w 1442137"/>
                  <a:gd name="connsiteY3" fmla="*/ 602721 h 1499482"/>
                  <a:gd name="connsiteX4" fmla="*/ 398356 w 1442137"/>
                  <a:gd name="connsiteY4" fmla="*/ 211243 h 1499482"/>
                  <a:gd name="connsiteX5" fmla="*/ 921279 w 1442137"/>
                  <a:gd name="connsiteY5" fmla="*/ 2646 h 1499482"/>
                  <a:gd name="connsiteX6" fmla="*/ 1287991 w 1442137"/>
                  <a:gd name="connsiteY6" fmla="*/ 131233 h 1499482"/>
                  <a:gd name="connsiteX7" fmla="*/ 1419436 w 1442137"/>
                  <a:gd name="connsiteY7" fmla="*/ 637963 h 1499482"/>
                  <a:gd name="connsiteX8" fmla="*/ 1386099 w 1442137"/>
                  <a:gd name="connsiteY8" fmla="*/ 1083733 h 1499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42137" h="1499482">
                    <a:moveTo>
                      <a:pt x="1386099" y="1083733"/>
                    </a:moveTo>
                    <a:cubicBezTo>
                      <a:pt x="1296564" y="1221846"/>
                      <a:pt x="1095586" y="1420918"/>
                      <a:pt x="879369" y="1469496"/>
                    </a:cubicBezTo>
                    <a:cubicBezTo>
                      <a:pt x="662199" y="1518073"/>
                      <a:pt x="222144" y="1520931"/>
                      <a:pt x="84984" y="1376151"/>
                    </a:cubicBezTo>
                    <a:cubicBezTo>
                      <a:pt x="-52176" y="1231371"/>
                      <a:pt x="5926" y="797031"/>
                      <a:pt x="57361" y="602721"/>
                    </a:cubicBezTo>
                    <a:cubicBezTo>
                      <a:pt x="109749" y="408411"/>
                      <a:pt x="254529" y="311256"/>
                      <a:pt x="398356" y="211243"/>
                    </a:cubicBezTo>
                    <a:cubicBezTo>
                      <a:pt x="542184" y="111231"/>
                      <a:pt x="772689" y="15981"/>
                      <a:pt x="921279" y="2646"/>
                    </a:cubicBezTo>
                    <a:cubicBezTo>
                      <a:pt x="1069869" y="-10689"/>
                      <a:pt x="1205124" y="25506"/>
                      <a:pt x="1287991" y="131233"/>
                    </a:cubicBezTo>
                    <a:cubicBezTo>
                      <a:pt x="1370859" y="236961"/>
                      <a:pt x="1404196" y="484611"/>
                      <a:pt x="1419436" y="637963"/>
                    </a:cubicBezTo>
                    <a:cubicBezTo>
                      <a:pt x="1433724" y="790363"/>
                      <a:pt x="1476586" y="944668"/>
                      <a:pt x="1386099" y="1083733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931B0C1-0372-427F-866B-34D1A968D715}"/>
                  </a:ext>
                </a:extLst>
              </p:cNvPr>
              <p:cNvSpPr/>
              <p:nvPr/>
            </p:nvSpPr>
            <p:spPr>
              <a:xfrm>
                <a:off x="6967051" y="1952300"/>
                <a:ext cx="1119839" cy="1180992"/>
              </a:xfrm>
              <a:custGeom>
                <a:avLst/>
                <a:gdLst>
                  <a:gd name="connsiteX0" fmla="*/ 1113638 w 1119838"/>
                  <a:gd name="connsiteY0" fmla="*/ 761859 h 1180991"/>
                  <a:gd name="connsiteX1" fmla="*/ 863130 w 1119838"/>
                  <a:gd name="connsiteY1" fmla="*/ 1089519 h 1180991"/>
                  <a:gd name="connsiteX2" fmla="*/ 450698 w 1119838"/>
                  <a:gd name="connsiteY2" fmla="*/ 1175244 h 1180991"/>
                  <a:gd name="connsiteX3" fmla="*/ 314490 w 1119838"/>
                  <a:gd name="connsiteY3" fmla="*/ 960932 h 1180991"/>
                  <a:gd name="connsiteX4" fmla="*/ 11595 w 1119838"/>
                  <a:gd name="connsiteY4" fmla="*/ 922832 h 1180991"/>
                  <a:gd name="connsiteX5" fmla="*/ 90653 w 1119838"/>
                  <a:gd name="connsiteY5" fmla="*/ 572312 h 1180991"/>
                  <a:gd name="connsiteX6" fmla="*/ 352590 w 1119838"/>
                  <a:gd name="connsiteY6" fmla="*/ 222744 h 1180991"/>
                  <a:gd name="connsiteX7" fmla="*/ 653580 w 1119838"/>
                  <a:gd name="connsiteY7" fmla="*/ 6527 h 1180991"/>
                  <a:gd name="connsiteX8" fmla="*/ 966953 w 1119838"/>
                  <a:gd name="connsiteY8" fmla="*/ 77964 h 1180991"/>
                  <a:gd name="connsiteX9" fmla="*/ 1026008 w 1119838"/>
                  <a:gd name="connsiteY9" fmla="*/ 278942 h 1180991"/>
                  <a:gd name="connsiteX10" fmla="*/ 1046010 w 1119838"/>
                  <a:gd name="connsiteY10" fmla="*/ 345617 h 1180991"/>
                  <a:gd name="connsiteX11" fmla="*/ 1113638 w 1119838"/>
                  <a:gd name="connsiteY11" fmla="*/ 761859 h 1180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19838" h="1180991">
                    <a:moveTo>
                      <a:pt x="1113638" y="761859"/>
                    </a:moveTo>
                    <a:cubicBezTo>
                      <a:pt x="1083158" y="885684"/>
                      <a:pt x="973620" y="1020939"/>
                      <a:pt x="863130" y="1089519"/>
                    </a:cubicBezTo>
                    <a:cubicBezTo>
                      <a:pt x="752640" y="1158099"/>
                      <a:pt x="542138" y="1196199"/>
                      <a:pt x="450698" y="1175244"/>
                    </a:cubicBezTo>
                    <a:cubicBezTo>
                      <a:pt x="359258" y="1153337"/>
                      <a:pt x="387833" y="1002842"/>
                      <a:pt x="314490" y="960932"/>
                    </a:cubicBezTo>
                    <a:cubicBezTo>
                      <a:pt x="241148" y="919022"/>
                      <a:pt x="48743" y="987601"/>
                      <a:pt x="11595" y="922832"/>
                    </a:cubicBezTo>
                    <a:cubicBezTo>
                      <a:pt x="-25552" y="858062"/>
                      <a:pt x="33503" y="689469"/>
                      <a:pt x="90653" y="572312"/>
                    </a:cubicBezTo>
                    <a:cubicBezTo>
                      <a:pt x="147803" y="455154"/>
                      <a:pt x="258293" y="317042"/>
                      <a:pt x="352590" y="222744"/>
                    </a:cubicBezTo>
                    <a:cubicBezTo>
                      <a:pt x="446888" y="128447"/>
                      <a:pt x="551663" y="31292"/>
                      <a:pt x="653580" y="6527"/>
                    </a:cubicBezTo>
                    <a:cubicBezTo>
                      <a:pt x="755498" y="-18238"/>
                      <a:pt x="905040" y="32244"/>
                      <a:pt x="966953" y="77964"/>
                    </a:cubicBezTo>
                    <a:cubicBezTo>
                      <a:pt x="1028865" y="123684"/>
                      <a:pt x="1026008" y="278942"/>
                      <a:pt x="1026008" y="278942"/>
                    </a:cubicBezTo>
                    <a:cubicBezTo>
                      <a:pt x="1039343" y="323709"/>
                      <a:pt x="1038390" y="280847"/>
                      <a:pt x="1046010" y="345617"/>
                    </a:cubicBezTo>
                    <a:cubicBezTo>
                      <a:pt x="1052678" y="410387"/>
                      <a:pt x="1144118" y="638034"/>
                      <a:pt x="1113638" y="761859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3C5DB1A-8947-452F-BED8-82F76DAA8535}"/>
                  </a:ext>
                </a:extLst>
              </p:cNvPr>
              <p:cNvSpPr/>
              <p:nvPr/>
            </p:nvSpPr>
            <p:spPr>
              <a:xfrm rot="20614707">
                <a:off x="6940620" y="2945702"/>
                <a:ext cx="354325" cy="335275"/>
              </a:xfrm>
              <a:custGeom>
                <a:avLst/>
                <a:gdLst>
                  <a:gd name="connsiteX0" fmla="*/ 354327 w 354327"/>
                  <a:gd name="connsiteY0" fmla="*/ 167639 h 335277"/>
                  <a:gd name="connsiteX1" fmla="*/ 177164 w 354327"/>
                  <a:gd name="connsiteY1" fmla="*/ 335277 h 335277"/>
                  <a:gd name="connsiteX2" fmla="*/ 0 w 354327"/>
                  <a:gd name="connsiteY2" fmla="*/ 167639 h 335277"/>
                  <a:gd name="connsiteX3" fmla="*/ 177164 w 354327"/>
                  <a:gd name="connsiteY3" fmla="*/ 0 h 335277"/>
                  <a:gd name="connsiteX4" fmla="*/ 354327 w 354327"/>
                  <a:gd name="connsiteY4" fmla="*/ 167639 h 335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327" h="335277">
                    <a:moveTo>
                      <a:pt x="354327" y="167639"/>
                    </a:moveTo>
                    <a:cubicBezTo>
                      <a:pt x="354327" y="260223"/>
                      <a:pt x="275008" y="335277"/>
                      <a:pt x="177164" y="335277"/>
                    </a:cubicBezTo>
                    <a:cubicBezTo>
                      <a:pt x="79319" y="335277"/>
                      <a:pt x="0" y="260223"/>
                      <a:pt x="0" y="167639"/>
                    </a:cubicBezTo>
                    <a:cubicBezTo>
                      <a:pt x="0" y="75054"/>
                      <a:pt x="79319" y="0"/>
                      <a:pt x="177164" y="0"/>
                    </a:cubicBezTo>
                    <a:cubicBezTo>
                      <a:pt x="275008" y="0"/>
                      <a:pt x="354327" y="75054"/>
                      <a:pt x="354327" y="167639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DAA2FF40-B1DC-44B4-A33A-DFDDAB186CA5}"/>
                  </a:ext>
                </a:extLst>
              </p:cNvPr>
              <p:cNvSpPr/>
              <p:nvPr/>
            </p:nvSpPr>
            <p:spPr>
              <a:xfrm>
                <a:off x="7201800" y="764055"/>
                <a:ext cx="1369296" cy="1651907"/>
              </a:xfrm>
              <a:custGeom>
                <a:avLst/>
                <a:gdLst>
                  <a:gd name="connsiteX0" fmla="*/ 123551 w 1369297"/>
                  <a:gd name="connsiteY0" fmla="*/ 1287162 h 1651910"/>
                  <a:gd name="connsiteX1" fmla="*/ 19729 w 1369297"/>
                  <a:gd name="connsiteY1" fmla="*/ 660417 h 1651910"/>
                  <a:gd name="connsiteX2" fmla="*/ 475976 w 1369297"/>
                  <a:gd name="connsiteY2" fmla="*/ 7002 h 1651910"/>
                  <a:gd name="connsiteX3" fmla="*/ 1175111 w 1369297"/>
                  <a:gd name="connsiteY3" fmla="*/ 346092 h 1651910"/>
                  <a:gd name="connsiteX4" fmla="*/ 1361801 w 1369297"/>
                  <a:gd name="connsiteY4" fmla="*/ 829009 h 1651910"/>
                  <a:gd name="connsiteX5" fmla="*/ 1300841 w 1369297"/>
                  <a:gd name="connsiteY5" fmla="*/ 1386222 h 1651910"/>
                  <a:gd name="connsiteX6" fmla="*/ 1015091 w 1369297"/>
                  <a:gd name="connsiteY6" fmla="*/ 1648159 h 1651910"/>
                  <a:gd name="connsiteX7" fmla="*/ 504551 w 1369297"/>
                  <a:gd name="connsiteY7" fmla="*/ 1525287 h 1651910"/>
                  <a:gd name="connsiteX8" fmla="*/ 123551 w 1369297"/>
                  <a:gd name="connsiteY8" fmla="*/ 1287162 h 1651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69297" h="1651910">
                    <a:moveTo>
                      <a:pt x="123551" y="1287162"/>
                    </a:moveTo>
                    <a:cubicBezTo>
                      <a:pt x="42589" y="1143334"/>
                      <a:pt x="-38374" y="873777"/>
                      <a:pt x="19729" y="660417"/>
                    </a:cubicBezTo>
                    <a:cubicBezTo>
                      <a:pt x="78784" y="448009"/>
                      <a:pt x="283571" y="59389"/>
                      <a:pt x="475976" y="7002"/>
                    </a:cubicBezTo>
                    <a:cubicBezTo>
                      <a:pt x="668381" y="-45386"/>
                      <a:pt x="1027474" y="208932"/>
                      <a:pt x="1175111" y="346092"/>
                    </a:cubicBezTo>
                    <a:cubicBezTo>
                      <a:pt x="1322749" y="483252"/>
                      <a:pt x="1340846" y="655654"/>
                      <a:pt x="1361801" y="829009"/>
                    </a:cubicBezTo>
                    <a:cubicBezTo>
                      <a:pt x="1382756" y="1002364"/>
                      <a:pt x="1358944" y="1250014"/>
                      <a:pt x="1300841" y="1386222"/>
                    </a:cubicBezTo>
                    <a:cubicBezTo>
                      <a:pt x="1242739" y="1522429"/>
                      <a:pt x="1147489" y="1624347"/>
                      <a:pt x="1015091" y="1648159"/>
                    </a:cubicBezTo>
                    <a:cubicBezTo>
                      <a:pt x="882694" y="1671019"/>
                      <a:pt x="646474" y="1584342"/>
                      <a:pt x="504551" y="1525287"/>
                    </a:cubicBezTo>
                    <a:cubicBezTo>
                      <a:pt x="360724" y="1466232"/>
                      <a:pt x="204514" y="1431942"/>
                      <a:pt x="123551" y="128716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5DD2DE78-9ABA-4FD9-954D-468D5C102845}"/>
                  </a:ext>
                </a:extLst>
              </p:cNvPr>
              <p:cNvSpPr/>
              <p:nvPr/>
            </p:nvSpPr>
            <p:spPr>
              <a:xfrm>
                <a:off x="7370148" y="1070125"/>
                <a:ext cx="1068183" cy="1244886"/>
              </a:xfrm>
              <a:custGeom>
                <a:avLst/>
                <a:gdLst>
                  <a:gd name="connsiteX0" fmla="*/ 174280 w 1068185"/>
                  <a:gd name="connsiteY0" fmla="*/ 1043960 h 1244885"/>
                  <a:gd name="connsiteX1" fmla="*/ 925 w 1068185"/>
                  <a:gd name="connsiteY1" fmla="*/ 670581 h 1244885"/>
                  <a:gd name="connsiteX2" fmla="*/ 119035 w 1068185"/>
                  <a:gd name="connsiteY2" fmla="*/ 267673 h 1244885"/>
                  <a:gd name="connsiteX3" fmla="*/ 373353 w 1068185"/>
                  <a:gd name="connsiteY3" fmla="*/ 248623 h 1244885"/>
                  <a:gd name="connsiteX4" fmla="*/ 549565 w 1068185"/>
                  <a:gd name="connsiteY4" fmla="*/ 20 h 1244885"/>
                  <a:gd name="connsiteX5" fmla="*/ 822933 w 1068185"/>
                  <a:gd name="connsiteY5" fmla="*/ 234335 h 1244885"/>
                  <a:gd name="connsiteX6" fmla="*/ 1009623 w 1068185"/>
                  <a:gd name="connsiteY6" fmla="*/ 628671 h 1244885"/>
                  <a:gd name="connsiteX7" fmla="*/ 1059153 w 1068185"/>
                  <a:gd name="connsiteY7" fmla="*/ 994431 h 1244885"/>
                  <a:gd name="connsiteX8" fmla="*/ 848650 w 1068185"/>
                  <a:gd name="connsiteY8" fmla="*/ 1236365 h 1244885"/>
                  <a:gd name="connsiteX9" fmla="*/ 642910 w 1068185"/>
                  <a:gd name="connsiteY9" fmla="*/ 1194456 h 1244885"/>
                  <a:gd name="connsiteX10" fmla="*/ 574330 w 1068185"/>
                  <a:gd name="connsiteY10" fmla="*/ 1180168 h 1244885"/>
                  <a:gd name="connsiteX11" fmla="*/ 174280 w 1068185"/>
                  <a:gd name="connsiteY11" fmla="*/ 1043960 h 1244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68185" h="1244885">
                    <a:moveTo>
                      <a:pt x="174280" y="1043960"/>
                    </a:moveTo>
                    <a:cubicBezTo>
                      <a:pt x="79030" y="959188"/>
                      <a:pt x="10450" y="799168"/>
                      <a:pt x="925" y="670581"/>
                    </a:cubicBezTo>
                    <a:cubicBezTo>
                      <a:pt x="-8600" y="541041"/>
                      <a:pt x="57123" y="338158"/>
                      <a:pt x="119035" y="267673"/>
                    </a:cubicBezTo>
                    <a:cubicBezTo>
                      <a:pt x="180948" y="197188"/>
                      <a:pt x="300963" y="293391"/>
                      <a:pt x="373353" y="248623"/>
                    </a:cubicBezTo>
                    <a:cubicBezTo>
                      <a:pt x="444790" y="203855"/>
                      <a:pt x="474318" y="2878"/>
                      <a:pt x="549565" y="20"/>
                    </a:cubicBezTo>
                    <a:cubicBezTo>
                      <a:pt x="624813" y="-1885"/>
                      <a:pt x="746733" y="129560"/>
                      <a:pt x="822933" y="234335"/>
                    </a:cubicBezTo>
                    <a:cubicBezTo>
                      <a:pt x="900085" y="339110"/>
                      <a:pt x="970570" y="501988"/>
                      <a:pt x="1009623" y="628671"/>
                    </a:cubicBezTo>
                    <a:cubicBezTo>
                      <a:pt x="1048675" y="755353"/>
                      <a:pt x="1085823" y="893466"/>
                      <a:pt x="1059153" y="994431"/>
                    </a:cubicBezTo>
                    <a:cubicBezTo>
                      <a:pt x="1032483" y="1095396"/>
                      <a:pt x="918183" y="1203028"/>
                      <a:pt x="848650" y="1236365"/>
                    </a:cubicBezTo>
                    <a:cubicBezTo>
                      <a:pt x="779118" y="1269703"/>
                      <a:pt x="642910" y="1194456"/>
                      <a:pt x="642910" y="1194456"/>
                    </a:cubicBezTo>
                    <a:cubicBezTo>
                      <a:pt x="597190" y="1184931"/>
                      <a:pt x="635290" y="1204933"/>
                      <a:pt x="574330" y="1180168"/>
                    </a:cubicBezTo>
                    <a:cubicBezTo>
                      <a:pt x="515275" y="1155403"/>
                      <a:pt x="270483" y="1128733"/>
                      <a:pt x="174280" y="1043960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6E32CC8-9957-497C-A19B-CCAC44369346}"/>
                  </a:ext>
                </a:extLst>
              </p:cNvPr>
              <p:cNvSpPr/>
              <p:nvPr/>
            </p:nvSpPr>
            <p:spPr>
              <a:xfrm rot="16897473">
                <a:off x="7466358" y="914519"/>
                <a:ext cx="354334" cy="335284"/>
              </a:xfrm>
              <a:custGeom>
                <a:avLst/>
                <a:gdLst>
                  <a:gd name="connsiteX0" fmla="*/ 354334 w 354333"/>
                  <a:gd name="connsiteY0" fmla="*/ 167642 h 335283"/>
                  <a:gd name="connsiteX1" fmla="*/ 177167 w 354333"/>
                  <a:gd name="connsiteY1" fmla="*/ 335284 h 335283"/>
                  <a:gd name="connsiteX2" fmla="*/ 0 w 354333"/>
                  <a:gd name="connsiteY2" fmla="*/ 167642 h 335283"/>
                  <a:gd name="connsiteX3" fmla="*/ 177167 w 354333"/>
                  <a:gd name="connsiteY3" fmla="*/ 0 h 335283"/>
                  <a:gd name="connsiteX4" fmla="*/ 354334 w 354333"/>
                  <a:gd name="connsiteY4" fmla="*/ 167642 h 335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333" h="335283">
                    <a:moveTo>
                      <a:pt x="354334" y="167642"/>
                    </a:moveTo>
                    <a:cubicBezTo>
                      <a:pt x="354334" y="260228"/>
                      <a:pt x="275014" y="335284"/>
                      <a:pt x="177167" y="335284"/>
                    </a:cubicBezTo>
                    <a:cubicBezTo>
                      <a:pt x="79320" y="335284"/>
                      <a:pt x="0" y="260228"/>
                      <a:pt x="0" y="167642"/>
                    </a:cubicBezTo>
                    <a:cubicBezTo>
                      <a:pt x="0" y="75056"/>
                      <a:pt x="79320" y="0"/>
                      <a:pt x="177167" y="0"/>
                    </a:cubicBezTo>
                    <a:cubicBezTo>
                      <a:pt x="275014" y="0"/>
                      <a:pt x="354334" y="75056"/>
                      <a:pt x="354334" y="167642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A4130561-440E-4A4A-BB69-EC2B80F69002}"/>
                  </a:ext>
                </a:extLst>
              </p:cNvPr>
              <p:cNvSpPr/>
              <p:nvPr/>
            </p:nvSpPr>
            <p:spPr>
              <a:xfrm>
                <a:off x="8000771" y="1178952"/>
                <a:ext cx="1422551" cy="1582264"/>
              </a:xfrm>
              <a:custGeom>
                <a:avLst/>
                <a:gdLst>
                  <a:gd name="connsiteX0" fmla="*/ 25610 w 1422551"/>
                  <a:gd name="connsiteY0" fmla="*/ 582712 h 1582266"/>
                  <a:gd name="connsiteX1" fmla="*/ 453283 w 1422551"/>
                  <a:gd name="connsiteY1" fmla="*/ 111224 h 1582266"/>
                  <a:gd name="connsiteX2" fmla="*/ 1250525 w 1422551"/>
                  <a:gd name="connsiteY2" fmla="*/ 57884 h 1582266"/>
                  <a:gd name="connsiteX3" fmla="*/ 1418165 w 1422551"/>
                  <a:gd name="connsiteY3" fmla="*/ 813217 h 1582266"/>
                  <a:gd name="connsiteX4" fmla="*/ 1154323 w 1422551"/>
                  <a:gd name="connsiteY4" fmla="*/ 1259940 h 1582266"/>
                  <a:gd name="connsiteX5" fmla="*/ 679025 w 1422551"/>
                  <a:gd name="connsiteY5" fmla="*/ 1559977 h 1582266"/>
                  <a:gd name="connsiteX6" fmla="*/ 295168 w 1422551"/>
                  <a:gd name="connsiteY6" fmla="*/ 1500922 h 1582266"/>
                  <a:gd name="connsiteX7" fmla="*/ 74188 w 1422551"/>
                  <a:gd name="connsiteY7" fmla="*/ 1026577 h 1582266"/>
                  <a:gd name="connsiteX8" fmla="*/ 25610 w 1422551"/>
                  <a:gd name="connsiteY8" fmla="*/ 582712 h 1582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22551" h="1582266">
                    <a:moveTo>
                      <a:pt x="25610" y="582712"/>
                    </a:moveTo>
                    <a:cubicBezTo>
                      <a:pt x="88475" y="430312"/>
                      <a:pt x="249448" y="198855"/>
                      <a:pt x="453283" y="111224"/>
                    </a:cubicBezTo>
                    <a:cubicBezTo>
                      <a:pt x="657118" y="23594"/>
                      <a:pt x="1089553" y="-59273"/>
                      <a:pt x="1250525" y="57884"/>
                    </a:cubicBezTo>
                    <a:cubicBezTo>
                      <a:pt x="1411498" y="175042"/>
                      <a:pt x="1434358" y="613192"/>
                      <a:pt x="1418165" y="813217"/>
                    </a:cubicBezTo>
                    <a:cubicBezTo>
                      <a:pt x="1401973" y="1013242"/>
                      <a:pt x="1277196" y="1135162"/>
                      <a:pt x="1154323" y="1259940"/>
                    </a:cubicBezTo>
                    <a:cubicBezTo>
                      <a:pt x="1031450" y="1384717"/>
                      <a:pt x="821900" y="1519972"/>
                      <a:pt x="679025" y="1559977"/>
                    </a:cubicBezTo>
                    <a:cubicBezTo>
                      <a:pt x="536150" y="1599982"/>
                      <a:pt x="396133" y="1589504"/>
                      <a:pt x="295168" y="1500922"/>
                    </a:cubicBezTo>
                    <a:cubicBezTo>
                      <a:pt x="194203" y="1412340"/>
                      <a:pt x="116098" y="1174215"/>
                      <a:pt x="74188" y="1026577"/>
                    </a:cubicBezTo>
                    <a:cubicBezTo>
                      <a:pt x="32278" y="878940"/>
                      <a:pt x="-38207" y="735112"/>
                      <a:pt x="25610" y="582712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E66EE65-43F1-45EF-8C0F-70952F268FF1}"/>
                  </a:ext>
                </a:extLst>
              </p:cNvPr>
              <p:cNvSpPr/>
              <p:nvPr/>
            </p:nvSpPr>
            <p:spPr>
              <a:xfrm>
                <a:off x="8112745" y="1443321"/>
                <a:ext cx="1080871" cy="1209517"/>
              </a:xfrm>
              <a:custGeom>
                <a:avLst/>
                <a:gdLst>
                  <a:gd name="connsiteX0" fmla="*/ 319 w 1080872"/>
                  <a:gd name="connsiteY0" fmla="*/ 527897 h 1209511"/>
                  <a:gd name="connsiteX1" fmla="*/ 186056 w 1080872"/>
                  <a:gd name="connsiteY1" fmla="*/ 159279 h 1209511"/>
                  <a:gd name="connsiteX2" fmla="*/ 576581 w 1080872"/>
                  <a:gd name="connsiteY2" fmla="*/ 212 h 1209511"/>
                  <a:gd name="connsiteX3" fmla="*/ 749936 w 1080872"/>
                  <a:gd name="connsiteY3" fmla="*/ 185949 h 1209511"/>
                  <a:gd name="connsiteX4" fmla="*/ 1054736 w 1080872"/>
                  <a:gd name="connsiteY4" fmla="*/ 167852 h 1209511"/>
                  <a:gd name="connsiteX5" fmla="*/ 1040449 w 1080872"/>
                  <a:gd name="connsiteY5" fmla="*/ 526944 h 1209511"/>
                  <a:gd name="connsiteX6" fmla="*/ 847091 w 1080872"/>
                  <a:gd name="connsiteY6" fmla="*/ 918422 h 1209511"/>
                  <a:gd name="connsiteX7" fmla="*/ 589916 w 1080872"/>
                  <a:gd name="connsiteY7" fmla="*/ 1186074 h 1209511"/>
                  <a:gd name="connsiteX8" fmla="*/ 268924 w 1080872"/>
                  <a:gd name="connsiteY8" fmla="*/ 1172739 h 1209511"/>
                  <a:gd name="connsiteX9" fmla="*/ 174626 w 1080872"/>
                  <a:gd name="connsiteY9" fmla="*/ 986049 h 1209511"/>
                  <a:gd name="connsiteX10" fmla="*/ 143194 w 1080872"/>
                  <a:gd name="connsiteY10" fmla="*/ 924137 h 1209511"/>
                  <a:gd name="connsiteX11" fmla="*/ 319 w 1080872"/>
                  <a:gd name="connsiteY11" fmla="*/ 527897 h 1209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80872" h="1209511">
                    <a:moveTo>
                      <a:pt x="319" y="527897"/>
                    </a:moveTo>
                    <a:cubicBezTo>
                      <a:pt x="7939" y="400262"/>
                      <a:pt x="89854" y="247862"/>
                      <a:pt x="186056" y="159279"/>
                    </a:cubicBezTo>
                    <a:cubicBezTo>
                      <a:pt x="282259" y="71649"/>
                      <a:pt x="482284" y="-4551"/>
                      <a:pt x="576581" y="212"/>
                    </a:cubicBezTo>
                    <a:cubicBezTo>
                      <a:pt x="670878" y="4974"/>
                      <a:pt x="669926" y="158327"/>
                      <a:pt x="749936" y="185949"/>
                    </a:cubicBezTo>
                    <a:cubicBezTo>
                      <a:pt x="829946" y="213572"/>
                      <a:pt x="1006159" y="110702"/>
                      <a:pt x="1054736" y="167852"/>
                    </a:cubicBezTo>
                    <a:cubicBezTo>
                      <a:pt x="1103314" y="225002"/>
                      <a:pt x="1075691" y="402167"/>
                      <a:pt x="1040449" y="526944"/>
                    </a:cubicBezTo>
                    <a:cubicBezTo>
                      <a:pt x="1006159" y="651722"/>
                      <a:pt x="921386" y="808884"/>
                      <a:pt x="847091" y="918422"/>
                    </a:cubicBezTo>
                    <a:cubicBezTo>
                      <a:pt x="771844" y="1027959"/>
                      <a:pt x="686119" y="1143212"/>
                      <a:pt x="589916" y="1186074"/>
                    </a:cubicBezTo>
                    <a:cubicBezTo>
                      <a:pt x="493714" y="1228937"/>
                      <a:pt x="338456" y="1206077"/>
                      <a:pt x="268924" y="1172739"/>
                    </a:cubicBezTo>
                    <a:cubicBezTo>
                      <a:pt x="199391" y="1139402"/>
                      <a:pt x="174626" y="986049"/>
                      <a:pt x="174626" y="986049"/>
                    </a:cubicBezTo>
                    <a:cubicBezTo>
                      <a:pt x="153671" y="944139"/>
                      <a:pt x="161291" y="986049"/>
                      <a:pt x="143194" y="924137"/>
                    </a:cubicBezTo>
                    <a:cubicBezTo>
                      <a:pt x="124144" y="862224"/>
                      <a:pt x="-7301" y="655532"/>
                      <a:pt x="319" y="527897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4BB206DE-043E-42F1-906D-5C7231E352DC}"/>
                  </a:ext>
                </a:extLst>
              </p:cNvPr>
              <p:cNvSpPr/>
              <p:nvPr/>
            </p:nvSpPr>
            <p:spPr>
              <a:xfrm rot="19984111">
                <a:off x="8809072" y="1235953"/>
                <a:ext cx="354306" cy="335257"/>
              </a:xfrm>
              <a:custGeom>
                <a:avLst/>
                <a:gdLst>
                  <a:gd name="connsiteX0" fmla="*/ 354311 w 354310"/>
                  <a:gd name="connsiteY0" fmla="*/ 167631 h 335261"/>
                  <a:gd name="connsiteX1" fmla="*/ 177155 w 354310"/>
                  <a:gd name="connsiteY1" fmla="*/ 335262 h 335261"/>
                  <a:gd name="connsiteX2" fmla="*/ 0 w 354310"/>
                  <a:gd name="connsiteY2" fmla="*/ 167631 h 335261"/>
                  <a:gd name="connsiteX3" fmla="*/ 177155 w 354310"/>
                  <a:gd name="connsiteY3" fmla="*/ 0 h 335261"/>
                  <a:gd name="connsiteX4" fmla="*/ 354311 w 354310"/>
                  <a:gd name="connsiteY4" fmla="*/ 167631 h 335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310" h="335261">
                    <a:moveTo>
                      <a:pt x="354311" y="167631"/>
                    </a:moveTo>
                    <a:cubicBezTo>
                      <a:pt x="354311" y="260211"/>
                      <a:pt x="274995" y="335262"/>
                      <a:pt x="177155" y="335262"/>
                    </a:cubicBezTo>
                    <a:cubicBezTo>
                      <a:pt x="79315" y="335262"/>
                      <a:pt x="0" y="260211"/>
                      <a:pt x="0" y="167631"/>
                    </a:cubicBezTo>
                    <a:cubicBezTo>
                      <a:pt x="0" y="75051"/>
                      <a:pt x="79315" y="0"/>
                      <a:pt x="177155" y="0"/>
                    </a:cubicBezTo>
                    <a:cubicBezTo>
                      <a:pt x="274995" y="0"/>
                      <a:pt x="354311" y="75051"/>
                      <a:pt x="354311" y="167631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D2B3864-0CF8-4A6C-86E5-86367FB0865F}"/>
                  </a:ext>
                </a:extLst>
              </p:cNvPr>
              <p:cNvSpPr/>
              <p:nvPr/>
            </p:nvSpPr>
            <p:spPr>
              <a:xfrm>
                <a:off x="7881858" y="1711412"/>
                <a:ext cx="1663299" cy="1361506"/>
              </a:xfrm>
              <a:custGeom>
                <a:avLst/>
                <a:gdLst>
                  <a:gd name="connsiteX0" fmla="*/ 1286570 w 1663297"/>
                  <a:gd name="connsiteY0" fmla="*/ 1245636 h 1361505"/>
                  <a:gd name="connsiteX1" fmla="*/ 656967 w 1663297"/>
                  <a:gd name="connsiteY1" fmla="*/ 1338981 h 1361505"/>
                  <a:gd name="connsiteX2" fmla="*/ 6409 w 1663297"/>
                  <a:gd name="connsiteY2" fmla="*/ 874161 h 1361505"/>
                  <a:gd name="connsiteX3" fmla="*/ 355024 w 1663297"/>
                  <a:gd name="connsiteY3" fmla="*/ 183598 h 1361505"/>
                  <a:gd name="connsiteX4" fmla="*/ 842704 w 1663297"/>
                  <a:gd name="connsiteY4" fmla="*/ 5481 h 1361505"/>
                  <a:gd name="connsiteX5" fmla="*/ 1400870 w 1663297"/>
                  <a:gd name="connsiteY5" fmla="*/ 75013 h 1361505"/>
                  <a:gd name="connsiteX6" fmla="*/ 1659949 w 1663297"/>
                  <a:gd name="connsiteY6" fmla="*/ 363621 h 1361505"/>
                  <a:gd name="connsiteX7" fmla="*/ 1530409 w 1663297"/>
                  <a:gd name="connsiteY7" fmla="*/ 870351 h 1361505"/>
                  <a:gd name="connsiteX8" fmla="*/ 1286570 w 1663297"/>
                  <a:gd name="connsiteY8" fmla="*/ 1245636 h 1361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3297" h="1361505">
                    <a:moveTo>
                      <a:pt x="1286570" y="1245636"/>
                    </a:moveTo>
                    <a:cubicBezTo>
                      <a:pt x="1140837" y="1323741"/>
                      <a:pt x="870327" y="1400893"/>
                      <a:pt x="656967" y="1338981"/>
                    </a:cubicBezTo>
                    <a:cubicBezTo>
                      <a:pt x="443607" y="1277068"/>
                      <a:pt x="56892" y="1067518"/>
                      <a:pt x="6409" y="874161"/>
                    </a:cubicBezTo>
                    <a:cubicBezTo>
                      <a:pt x="-44073" y="681756"/>
                      <a:pt x="215959" y="328378"/>
                      <a:pt x="355024" y="183598"/>
                    </a:cubicBezTo>
                    <a:cubicBezTo>
                      <a:pt x="494089" y="38818"/>
                      <a:pt x="668397" y="23578"/>
                      <a:pt x="842704" y="5481"/>
                    </a:cubicBezTo>
                    <a:cubicBezTo>
                      <a:pt x="1017012" y="-12617"/>
                      <a:pt x="1264662" y="15006"/>
                      <a:pt x="1400870" y="75013"/>
                    </a:cubicBezTo>
                    <a:cubicBezTo>
                      <a:pt x="1537077" y="135021"/>
                      <a:pt x="1638042" y="231223"/>
                      <a:pt x="1659949" y="363621"/>
                    </a:cubicBezTo>
                    <a:cubicBezTo>
                      <a:pt x="1681857" y="496018"/>
                      <a:pt x="1591370" y="729381"/>
                      <a:pt x="1530409" y="870351"/>
                    </a:cubicBezTo>
                    <a:cubicBezTo>
                      <a:pt x="1469449" y="1012273"/>
                      <a:pt x="1432302" y="1167531"/>
                      <a:pt x="1286570" y="124563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09BF5166-18DD-4357-A581-413858372159}"/>
                  </a:ext>
                </a:extLst>
              </p:cNvPr>
              <p:cNvSpPr/>
              <p:nvPr/>
            </p:nvSpPr>
            <p:spPr>
              <a:xfrm>
                <a:off x="8190195" y="1846481"/>
                <a:ext cx="1252877" cy="1060551"/>
              </a:xfrm>
              <a:custGeom>
                <a:avLst/>
                <a:gdLst>
                  <a:gd name="connsiteX0" fmla="*/ 1043960 w 1252877"/>
                  <a:gd name="connsiteY0" fmla="*/ 893405 h 1060548"/>
                  <a:gd name="connsiteX1" fmla="*/ 666770 w 1252877"/>
                  <a:gd name="connsiteY1" fmla="*/ 1060092 h 1060548"/>
                  <a:gd name="connsiteX2" fmla="*/ 263863 w 1252877"/>
                  <a:gd name="connsiteY2" fmla="*/ 935315 h 1060548"/>
                  <a:gd name="connsiteX3" fmla="*/ 247670 w 1252877"/>
                  <a:gd name="connsiteY3" fmla="*/ 681950 h 1060548"/>
                  <a:gd name="connsiteX4" fmla="*/ 20 w 1252877"/>
                  <a:gd name="connsiteY4" fmla="*/ 502880 h 1060548"/>
                  <a:gd name="connsiteX5" fmla="*/ 238145 w 1252877"/>
                  <a:gd name="connsiteY5" fmla="*/ 234275 h 1060548"/>
                  <a:gd name="connsiteX6" fmla="*/ 636290 w 1252877"/>
                  <a:gd name="connsiteY6" fmla="*/ 54252 h 1060548"/>
                  <a:gd name="connsiteX7" fmla="*/ 1004908 w 1252877"/>
                  <a:gd name="connsiteY7" fmla="*/ 10437 h 1060548"/>
                  <a:gd name="connsiteX8" fmla="*/ 1244938 w 1252877"/>
                  <a:gd name="connsiteY8" fmla="*/ 223797 h 1060548"/>
                  <a:gd name="connsiteX9" fmla="*/ 1200170 w 1252877"/>
                  <a:gd name="connsiteY9" fmla="*/ 427632 h 1060548"/>
                  <a:gd name="connsiteX10" fmla="*/ 1184930 w 1252877"/>
                  <a:gd name="connsiteY10" fmla="*/ 495260 h 1060548"/>
                  <a:gd name="connsiteX11" fmla="*/ 1043960 w 1252877"/>
                  <a:gd name="connsiteY11" fmla="*/ 893405 h 1060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52877" h="1060548">
                    <a:moveTo>
                      <a:pt x="1043960" y="893405"/>
                    </a:moveTo>
                    <a:cubicBezTo>
                      <a:pt x="957283" y="987702"/>
                      <a:pt x="796310" y="1053425"/>
                      <a:pt x="666770" y="1060092"/>
                    </a:cubicBezTo>
                    <a:cubicBezTo>
                      <a:pt x="536277" y="1066760"/>
                      <a:pt x="333395" y="999132"/>
                      <a:pt x="263863" y="935315"/>
                    </a:cubicBezTo>
                    <a:cubicBezTo>
                      <a:pt x="194330" y="872450"/>
                      <a:pt x="291485" y="754340"/>
                      <a:pt x="247670" y="681950"/>
                    </a:cubicBezTo>
                    <a:cubicBezTo>
                      <a:pt x="203855" y="609560"/>
                      <a:pt x="1925" y="577175"/>
                      <a:pt x="20" y="502880"/>
                    </a:cubicBezTo>
                    <a:cubicBezTo>
                      <a:pt x="-1885" y="428585"/>
                      <a:pt x="132417" y="308570"/>
                      <a:pt x="238145" y="234275"/>
                    </a:cubicBezTo>
                    <a:cubicBezTo>
                      <a:pt x="343873" y="159027"/>
                      <a:pt x="508655" y="91400"/>
                      <a:pt x="636290" y="54252"/>
                    </a:cubicBezTo>
                    <a:cubicBezTo>
                      <a:pt x="763925" y="17105"/>
                      <a:pt x="902990" y="-18138"/>
                      <a:pt x="1004908" y="10437"/>
                    </a:cubicBezTo>
                    <a:cubicBezTo>
                      <a:pt x="1105873" y="39012"/>
                      <a:pt x="1212552" y="154265"/>
                      <a:pt x="1244938" y="223797"/>
                    </a:cubicBezTo>
                    <a:cubicBezTo>
                      <a:pt x="1277323" y="293330"/>
                      <a:pt x="1200170" y="427632"/>
                      <a:pt x="1200170" y="427632"/>
                    </a:cubicBezTo>
                    <a:cubicBezTo>
                      <a:pt x="1190645" y="473352"/>
                      <a:pt x="1210648" y="436205"/>
                      <a:pt x="1184930" y="495260"/>
                    </a:cubicBezTo>
                    <a:cubicBezTo>
                      <a:pt x="1160165" y="556220"/>
                      <a:pt x="1130638" y="799107"/>
                      <a:pt x="1043960" y="893405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9311E63-91E1-4F23-8CC8-5757F8C21A92}"/>
                  </a:ext>
                </a:extLst>
              </p:cNvPr>
              <p:cNvSpPr/>
              <p:nvPr/>
            </p:nvSpPr>
            <p:spPr>
              <a:xfrm rot="16944197">
                <a:off x="8031829" y="2448272"/>
                <a:ext cx="335294" cy="354343"/>
              </a:xfrm>
              <a:custGeom>
                <a:avLst/>
                <a:gdLst>
                  <a:gd name="connsiteX0" fmla="*/ 335294 w 335293"/>
                  <a:gd name="connsiteY0" fmla="*/ 177172 h 354344"/>
                  <a:gd name="connsiteX1" fmla="*/ 167647 w 335293"/>
                  <a:gd name="connsiteY1" fmla="*/ 354345 h 354344"/>
                  <a:gd name="connsiteX2" fmla="*/ 0 w 335293"/>
                  <a:gd name="connsiteY2" fmla="*/ 177172 h 354344"/>
                  <a:gd name="connsiteX3" fmla="*/ 167647 w 335293"/>
                  <a:gd name="connsiteY3" fmla="*/ 0 h 354344"/>
                  <a:gd name="connsiteX4" fmla="*/ 335294 w 335293"/>
                  <a:gd name="connsiteY4" fmla="*/ 177172 h 354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293" h="354344">
                    <a:moveTo>
                      <a:pt x="335294" y="177172"/>
                    </a:moveTo>
                    <a:cubicBezTo>
                      <a:pt x="335294" y="275022"/>
                      <a:pt x="260236" y="354345"/>
                      <a:pt x="167647" y="354345"/>
                    </a:cubicBezTo>
                    <a:cubicBezTo>
                      <a:pt x="75058" y="354345"/>
                      <a:pt x="0" y="275022"/>
                      <a:pt x="0" y="177172"/>
                    </a:cubicBezTo>
                    <a:cubicBezTo>
                      <a:pt x="0" y="79323"/>
                      <a:pt x="75058" y="0"/>
                      <a:pt x="167647" y="0"/>
                    </a:cubicBezTo>
                    <a:cubicBezTo>
                      <a:pt x="260236" y="0"/>
                      <a:pt x="335294" y="79323"/>
                      <a:pt x="335294" y="177172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3E4A8D73-2DBA-45C0-8308-AC91C7796526}"/>
                  </a:ext>
                </a:extLst>
              </p:cNvPr>
              <p:cNvSpPr/>
              <p:nvPr/>
            </p:nvSpPr>
            <p:spPr>
              <a:xfrm>
                <a:off x="7587179" y="2039204"/>
                <a:ext cx="1418183" cy="1583232"/>
              </a:xfrm>
              <a:custGeom>
                <a:avLst/>
                <a:gdLst>
                  <a:gd name="connsiteX0" fmla="*/ 229651 w 1418180"/>
                  <a:gd name="connsiteY0" fmla="*/ 1379810 h 1583229"/>
                  <a:gd name="connsiteX1" fmla="*/ 1051 w 1418180"/>
                  <a:gd name="connsiteY1" fmla="*/ 774020 h 1583229"/>
                  <a:gd name="connsiteX2" fmla="*/ 317281 w 1418180"/>
                  <a:gd name="connsiteY2" fmla="*/ 25355 h 1583229"/>
                  <a:gd name="connsiteX3" fmla="*/ 1072613 w 1418180"/>
                  <a:gd name="connsiteY3" fmla="*/ 221570 h 1583229"/>
                  <a:gd name="connsiteX4" fmla="*/ 1353601 w 1418180"/>
                  <a:gd name="connsiteY4" fmla="*/ 667340 h 1583229"/>
                  <a:gd name="connsiteX5" fmla="*/ 1405988 w 1418180"/>
                  <a:gd name="connsiteY5" fmla="*/ 1237887 h 1583229"/>
                  <a:gd name="connsiteX6" fmla="*/ 1177388 w 1418180"/>
                  <a:gd name="connsiteY6" fmla="*/ 1558880 h 1583229"/>
                  <a:gd name="connsiteX7" fmla="*/ 650656 w 1418180"/>
                  <a:gd name="connsiteY7" fmla="*/ 1540782 h 1583229"/>
                  <a:gd name="connsiteX8" fmla="*/ 229651 w 1418180"/>
                  <a:gd name="connsiteY8" fmla="*/ 1379810 h 1583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18180" h="1583229">
                    <a:moveTo>
                      <a:pt x="229651" y="1379810"/>
                    </a:moveTo>
                    <a:cubicBezTo>
                      <a:pt x="121066" y="1252175"/>
                      <a:pt x="-13237" y="999762"/>
                      <a:pt x="1051" y="774020"/>
                    </a:cubicBezTo>
                    <a:cubicBezTo>
                      <a:pt x="15338" y="548277"/>
                      <a:pt x="138211" y="117747"/>
                      <a:pt x="317281" y="25355"/>
                    </a:cubicBezTo>
                    <a:cubicBezTo>
                      <a:pt x="495398" y="-67038"/>
                      <a:pt x="900211" y="114890"/>
                      <a:pt x="1072613" y="221570"/>
                    </a:cubicBezTo>
                    <a:cubicBezTo>
                      <a:pt x="1245016" y="328250"/>
                      <a:pt x="1298356" y="497795"/>
                      <a:pt x="1353601" y="667340"/>
                    </a:cubicBezTo>
                    <a:cubicBezTo>
                      <a:pt x="1408846" y="836885"/>
                      <a:pt x="1435516" y="1089297"/>
                      <a:pt x="1405988" y="1237887"/>
                    </a:cubicBezTo>
                    <a:cubicBezTo>
                      <a:pt x="1376461" y="1386477"/>
                      <a:pt x="1303118" y="1508397"/>
                      <a:pt x="1177388" y="1558880"/>
                    </a:cubicBezTo>
                    <a:cubicBezTo>
                      <a:pt x="1051658" y="1609362"/>
                      <a:pt x="803056" y="1570310"/>
                      <a:pt x="650656" y="1540782"/>
                    </a:cubicBezTo>
                    <a:cubicBezTo>
                      <a:pt x="499208" y="1510302"/>
                      <a:pt x="338236" y="1507445"/>
                      <a:pt x="229651" y="137981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B9E2CCB-C764-4E84-9027-8E6DE064D718}"/>
                  </a:ext>
                </a:extLst>
              </p:cNvPr>
              <p:cNvSpPr/>
              <p:nvPr/>
            </p:nvSpPr>
            <p:spPr>
              <a:xfrm>
                <a:off x="7805053" y="2312106"/>
                <a:ext cx="1146553" cy="1201425"/>
              </a:xfrm>
              <a:custGeom>
                <a:avLst/>
                <a:gdLst>
                  <a:gd name="connsiteX0" fmla="*/ 268005 w 1146557"/>
                  <a:gd name="connsiteY0" fmla="*/ 1125962 h 1201420"/>
                  <a:gd name="connsiteX1" fmla="*/ 17498 w 1146557"/>
                  <a:gd name="connsiteY1" fmla="*/ 786871 h 1201420"/>
                  <a:gd name="connsiteX2" fmla="*/ 53693 w 1146557"/>
                  <a:gd name="connsiteY2" fmla="*/ 359199 h 1201420"/>
                  <a:gd name="connsiteX3" fmla="*/ 304200 w 1146557"/>
                  <a:gd name="connsiteY3" fmla="*/ 287761 h 1201420"/>
                  <a:gd name="connsiteX4" fmla="*/ 429930 w 1146557"/>
                  <a:gd name="connsiteY4" fmla="*/ 2011 h 1201420"/>
                  <a:gd name="connsiteX5" fmla="*/ 751875 w 1146557"/>
                  <a:gd name="connsiteY5" fmla="*/ 180129 h 1201420"/>
                  <a:gd name="connsiteX6" fmla="*/ 1020481 w 1146557"/>
                  <a:gd name="connsiteY6" fmla="*/ 537316 h 1201420"/>
                  <a:gd name="connsiteX7" fmla="*/ 1146210 w 1146557"/>
                  <a:gd name="connsiteY7" fmla="*/ 894504 h 1201420"/>
                  <a:gd name="connsiteX8" fmla="*/ 985238 w 1146557"/>
                  <a:gd name="connsiteY8" fmla="*/ 1180254 h 1201420"/>
                  <a:gd name="connsiteX9" fmla="*/ 769973 w 1146557"/>
                  <a:gd name="connsiteY9" fmla="*/ 1180254 h 1201420"/>
                  <a:gd name="connsiteX10" fmla="*/ 698535 w 1146557"/>
                  <a:gd name="connsiteY10" fmla="*/ 1180254 h 1201420"/>
                  <a:gd name="connsiteX11" fmla="*/ 268005 w 1146557"/>
                  <a:gd name="connsiteY11" fmla="*/ 1125962 h 1201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46557" h="1201420">
                    <a:moveTo>
                      <a:pt x="268005" y="1125962"/>
                    </a:moveTo>
                    <a:cubicBezTo>
                      <a:pt x="154658" y="1060239"/>
                      <a:pt x="52740" y="914506"/>
                      <a:pt x="17498" y="786871"/>
                    </a:cubicBezTo>
                    <a:cubicBezTo>
                      <a:pt x="-18697" y="659236"/>
                      <a:pt x="5115" y="442066"/>
                      <a:pt x="53693" y="359199"/>
                    </a:cubicBezTo>
                    <a:cubicBezTo>
                      <a:pt x="101318" y="276331"/>
                      <a:pt x="241335" y="347769"/>
                      <a:pt x="304200" y="287761"/>
                    </a:cubicBezTo>
                    <a:cubicBezTo>
                      <a:pt x="367066" y="228706"/>
                      <a:pt x="354683" y="20109"/>
                      <a:pt x="429930" y="2011"/>
                    </a:cubicBezTo>
                    <a:cubicBezTo>
                      <a:pt x="504225" y="-16086"/>
                      <a:pt x="653768" y="91546"/>
                      <a:pt x="751875" y="180129"/>
                    </a:cubicBezTo>
                    <a:cubicBezTo>
                      <a:pt x="849983" y="269664"/>
                      <a:pt x="954758" y="418254"/>
                      <a:pt x="1020481" y="537316"/>
                    </a:cubicBezTo>
                    <a:cubicBezTo>
                      <a:pt x="1086203" y="656379"/>
                      <a:pt x="1151925" y="786871"/>
                      <a:pt x="1146210" y="894504"/>
                    </a:cubicBezTo>
                    <a:cubicBezTo>
                      <a:pt x="1140495" y="1001184"/>
                      <a:pt x="1048103" y="1132629"/>
                      <a:pt x="985238" y="1180254"/>
                    </a:cubicBezTo>
                    <a:cubicBezTo>
                      <a:pt x="922373" y="1227879"/>
                      <a:pt x="769973" y="1180254"/>
                      <a:pt x="769973" y="1180254"/>
                    </a:cubicBezTo>
                    <a:cubicBezTo>
                      <a:pt x="722348" y="1180254"/>
                      <a:pt x="764258" y="1191684"/>
                      <a:pt x="698535" y="1180254"/>
                    </a:cubicBezTo>
                    <a:cubicBezTo>
                      <a:pt x="632813" y="1167871"/>
                      <a:pt x="381353" y="1191684"/>
                      <a:pt x="268005" y="1125962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1DE7B84-9624-4D0A-80BA-A871A549AA4B}"/>
                  </a:ext>
                </a:extLst>
              </p:cNvPr>
              <p:cNvSpPr/>
              <p:nvPr/>
            </p:nvSpPr>
            <p:spPr>
              <a:xfrm>
                <a:off x="7751112" y="2203625"/>
                <a:ext cx="327663" cy="327663"/>
              </a:xfrm>
              <a:custGeom>
                <a:avLst/>
                <a:gdLst>
                  <a:gd name="connsiteX0" fmla="*/ 327660 w 327659"/>
                  <a:gd name="connsiteY0" fmla="*/ 163830 h 327659"/>
                  <a:gd name="connsiteX1" fmla="*/ 163830 w 327659"/>
                  <a:gd name="connsiteY1" fmla="*/ 327660 h 327659"/>
                  <a:gd name="connsiteX2" fmla="*/ 0 w 327659"/>
                  <a:gd name="connsiteY2" fmla="*/ 163830 h 327659"/>
                  <a:gd name="connsiteX3" fmla="*/ 163830 w 327659"/>
                  <a:gd name="connsiteY3" fmla="*/ 0 h 327659"/>
                  <a:gd name="connsiteX4" fmla="*/ 327660 w 327659"/>
                  <a:gd name="connsiteY4" fmla="*/ 163830 h 327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7659" h="327659">
                    <a:moveTo>
                      <a:pt x="327660" y="163830"/>
                    </a:moveTo>
                    <a:cubicBezTo>
                      <a:pt x="327660" y="254311"/>
                      <a:pt x="254311" y="327660"/>
                      <a:pt x="163830" y="327660"/>
                    </a:cubicBezTo>
                    <a:cubicBezTo>
                      <a:pt x="73349" y="327660"/>
                      <a:pt x="0" y="254311"/>
                      <a:pt x="0" y="163830"/>
                    </a:cubicBezTo>
                    <a:cubicBezTo>
                      <a:pt x="0" y="73349"/>
                      <a:pt x="73349" y="0"/>
                      <a:pt x="163830" y="0"/>
                    </a:cubicBezTo>
                    <a:cubicBezTo>
                      <a:pt x="254311" y="0"/>
                      <a:pt x="327660" y="73349"/>
                      <a:pt x="327660" y="163830"/>
                    </a:cubicBezTo>
                    <a:close/>
                  </a:path>
                </a:pathLst>
              </a:custGeom>
              <a:solidFill>
                <a:srgbClr val="7396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0803787-153C-4AF0-B65D-7B880D7B022A}"/>
              </a:ext>
            </a:extLst>
          </p:cNvPr>
          <p:cNvGrpSpPr/>
          <p:nvPr/>
        </p:nvGrpSpPr>
        <p:grpSpPr>
          <a:xfrm>
            <a:off x="311084" y="4167925"/>
            <a:ext cx="2775163" cy="676800"/>
            <a:chOff x="233312" y="3211069"/>
            <a:chExt cx="2081372" cy="507600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34D09B9-C2D6-49FC-A06B-DAD44A4CF6BC}"/>
                </a:ext>
              </a:extLst>
            </p:cNvPr>
            <p:cNvSpPr/>
            <p:nvPr/>
          </p:nvSpPr>
          <p:spPr>
            <a:xfrm>
              <a:off x="417786" y="3211069"/>
              <a:ext cx="1584000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79976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Brain</a:t>
              </a:r>
            </a:p>
          </p:txBody>
        </p:sp>
        <p:cxnSp>
          <p:nvCxnSpPr>
            <p:cNvPr id="42" name="Connector: Elbow 41">
              <a:extLst>
                <a:ext uri="{FF2B5EF4-FFF2-40B4-BE49-F238E27FC236}">
                  <a16:creationId xmlns:a16="http://schemas.microsoft.com/office/drawing/2014/main" id="{84CB25B4-BD5E-46A9-9100-004174240FC5}"/>
                </a:ext>
              </a:extLst>
            </p:cNvPr>
            <p:cNvCxnSpPr>
              <a:cxnSpLocks/>
              <a:stCxn id="41" idx="3"/>
              <a:endCxn id="5" idx="1"/>
            </p:cNvCxnSpPr>
            <p:nvPr/>
          </p:nvCxnSpPr>
          <p:spPr>
            <a:xfrm>
              <a:off x="2001786" y="3464869"/>
              <a:ext cx="312898" cy="13516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D476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F33D10-4095-407A-83B2-32DC664731FF}"/>
                </a:ext>
              </a:extLst>
            </p:cNvPr>
            <p:cNvSpPr/>
            <p:nvPr/>
          </p:nvSpPr>
          <p:spPr>
            <a:xfrm>
              <a:off x="233312" y="3211359"/>
              <a:ext cx="507020" cy="507020"/>
            </a:xfrm>
            <a:prstGeom prst="ellipse">
              <a:avLst/>
            </a:prstGeom>
            <a:solidFill>
              <a:srgbClr val="D47600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44" name="Graphic 9">
              <a:extLst>
                <a:ext uri="{FF2B5EF4-FFF2-40B4-BE49-F238E27FC236}">
                  <a16:creationId xmlns:a16="http://schemas.microsoft.com/office/drawing/2014/main" id="{A8E65CC9-D1ED-43CB-A423-78F04A7B1D76}"/>
                </a:ext>
              </a:extLst>
            </p:cNvPr>
            <p:cNvGrpSpPr/>
            <p:nvPr/>
          </p:nvGrpSpPr>
          <p:grpSpPr>
            <a:xfrm>
              <a:off x="310161" y="3325806"/>
              <a:ext cx="337570" cy="289115"/>
              <a:chOff x="5884297" y="3464736"/>
              <a:chExt cx="282603" cy="242038"/>
            </a:xfrm>
            <a:solidFill>
              <a:schemeClr val="bg1"/>
            </a:solidFill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27D360A-2E63-47AC-A485-E2D9928DD56F}"/>
                  </a:ext>
                </a:extLst>
              </p:cNvPr>
              <p:cNvSpPr/>
              <p:nvPr/>
            </p:nvSpPr>
            <p:spPr>
              <a:xfrm>
                <a:off x="5884297" y="3464736"/>
                <a:ext cx="282603" cy="170608"/>
              </a:xfrm>
              <a:custGeom>
                <a:avLst/>
                <a:gdLst>
                  <a:gd name="connsiteX0" fmla="*/ 281780 w 282603"/>
                  <a:gd name="connsiteY0" fmla="*/ 121876 h 170608"/>
                  <a:gd name="connsiteX1" fmla="*/ 271844 w 282603"/>
                  <a:gd name="connsiteY1" fmla="*/ 100892 h 170608"/>
                  <a:gd name="connsiteX2" fmla="*/ 276812 w 282603"/>
                  <a:gd name="connsiteY2" fmla="*/ 84105 h 170608"/>
                  <a:gd name="connsiteX3" fmla="*/ 257199 w 282603"/>
                  <a:gd name="connsiteY3" fmla="*/ 55242 h 170608"/>
                  <a:gd name="connsiteX4" fmla="*/ 229106 w 282603"/>
                  <a:gd name="connsiteY4" fmla="*/ 28007 h 170608"/>
                  <a:gd name="connsiteX5" fmla="*/ 196132 w 282603"/>
                  <a:gd name="connsiteY5" fmla="*/ 6852 h 170608"/>
                  <a:gd name="connsiteX6" fmla="*/ 180202 w 282603"/>
                  <a:gd name="connsiteY6" fmla="*/ 10620 h 170608"/>
                  <a:gd name="connsiteX7" fmla="*/ 155107 w 282603"/>
                  <a:gd name="connsiteY7" fmla="*/ 514 h 170608"/>
                  <a:gd name="connsiteX8" fmla="*/ 138406 w 282603"/>
                  <a:gd name="connsiteY8" fmla="*/ 4625 h 170608"/>
                  <a:gd name="connsiteX9" fmla="*/ 120848 w 282603"/>
                  <a:gd name="connsiteY9" fmla="*/ 0 h 170608"/>
                  <a:gd name="connsiteX10" fmla="*/ 95325 w 282603"/>
                  <a:gd name="connsiteY10" fmla="*/ 10449 h 170608"/>
                  <a:gd name="connsiteX11" fmla="*/ 48819 w 282603"/>
                  <a:gd name="connsiteY11" fmla="*/ 28007 h 170608"/>
                  <a:gd name="connsiteX12" fmla="*/ 16958 w 282603"/>
                  <a:gd name="connsiteY12" fmla="*/ 58326 h 170608"/>
                  <a:gd name="connsiteX13" fmla="*/ 0 w 282603"/>
                  <a:gd name="connsiteY13" fmla="*/ 90871 h 170608"/>
                  <a:gd name="connsiteX14" fmla="*/ 6680 w 282603"/>
                  <a:gd name="connsiteY14" fmla="*/ 112883 h 170608"/>
                  <a:gd name="connsiteX15" fmla="*/ 25095 w 282603"/>
                  <a:gd name="connsiteY15" fmla="*/ 137035 h 170608"/>
                  <a:gd name="connsiteX16" fmla="*/ 39312 w 282603"/>
                  <a:gd name="connsiteY16" fmla="*/ 130612 h 170608"/>
                  <a:gd name="connsiteX17" fmla="*/ 55242 w 282603"/>
                  <a:gd name="connsiteY17" fmla="*/ 135237 h 170608"/>
                  <a:gd name="connsiteX18" fmla="*/ 73314 w 282603"/>
                  <a:gd name="connsiteY18" fmla="*/ 128299 h 170608"/>
                  <a:gd name="connsiteX19" fmla="*/ 100721 w 282603"/>
                  <a:gd name="connsiteY19" fmla="*/ 157162 h 170608"/>
                  <a:gd name="connsiteX20" fmla="*/ 127529 w 282603"/>
                  <a:gd name="connsiteY20" fmla="*/ 170609 h 170608"/>
                  <a:gd name="connsiteX21" fmla="*/ 141404 w 282603"/>
                  <a:gd name="connsiteY21" fmla="*/ 167611 h 170608"/>
                  <a:gd name="connsiteX22" fmla="*/ 148598 w 282603"/>
                  <a:gd name="connsiteY22" fmla="*/ 162558 h 170608"/>
                  <a:gd name="connsiteX23" fmla="*/ 152709 w 282603"/>
                  <a:gd name="connsiteY23" fmla="*/ 161188 h 170608"/>
                  <a:gd name="connsiteX24" fmla="*/ 193820 w 282603"/>
                  <a:gd name="connsiteY24" fmla="*/ 146799 h 170608"/>
                  <a:gd name="connsiteX25" fmla="*/ 198959 w 282603"/>
                  <a:gd name="connsiteY25" fmla="*/ 144144 h 170608"/>
                  <a:gd name="connsiteX26" fmla="*/ 258141 w 282603"/>
                  <a:gd name="connsiteY26" fmla="*/ 130612 h 170608"/>
                  <a:gd name="connsiteX27" fmla="*/ 281780 w 282603"/>
                  <a:gd name="connsiteY27" fmla="*/ 121876 h 170608"/>
                  <a:gd name="connsiteX28" fmla="*/ 76397 w 282603"/>
                  <a:gd name="connsiteY28" fmla="*/ 93612 h 170608"/>
                  <a:gd name="connsiteX29" fmla="*/ 64064 w 282603"/>
                  <a:gd name="connsiteY29" fmla="*/ 95239 h 170608"/>
                  <a:gd name="connsiteX30" fmla="*/ 34002 w 282603"/>
                  <a:gd name="connsiteY30" fmla="*/ 105346 h 170608"/>
                  <a:gd name="connsiteX31" fmla="*/ 31861 w 282603"/>
                  <a:gd name="connsiteY31" fmla="*/ 106202 h 170608"/>
                  <a:gd name="connsiteX32" fmla="*/ 29463 w 282603"/>
                  <a:gd name="connsiteY32" fmla="*/ 105089 h 170608"/>
                  <a:gd name="connsiteX33" fmla="*/ 29720 w 282603"/>
                  <a:gd name="connsiteY33" fmla="*/ 100464 h 170608"/>
                  <a:gd name="connsiteX34" fmla="*/ 64150 w 282603"/>
                  <a:gd name="connsiteY34" fmla="*/ 88645 h 170608"/>
                  <a:gd name="connsiteX35" fmla="*/ 70916 w 282603"/>
                  <a:gd name="connsiteY35" fmla="*/ 88131 h 170608"/>
                  <a:gd name="connsiteX36" fmla="*/ 54386 w 282603"/>
                  <a:gd name="connsiteY36" fmla="*/ 70231 h 170608"/>
                  <a:gd name="connsiteX37" fmla="*/ 51131 w 282603"/>
                  <a:gd name="connsiteY37" fmla="*/ 66976 h 170608"/>
                  <a:gd name="connsiteX38" fmla="*/ 54386 w 282603"/>
                  <a:gd name="connsiteY38" fmla="*/ 63721 h 170608"/>
                  <a:gd name="connsiteX39" fmla="*/ 77339 w 282603"/>
                  <a:gd name="connsiteY39" fmla="*/ 86589 h 170608"/>
                  <a:gd name="connsiteX40" fmla="*/ 99865 w 282603"/>
                  <a:gd name="connsiteY40" fmla="*/ 56356 h 170608"/>
                  <a:gd name="connsiteX41" fmla="*/ 86761 w 282603"/>
                  <a:gd name="connsiteY41" fmla="*/ 44365 h 170608"/>
                  <a:gd name="connsiteX42" fmla="*/ 88131 w 282603"/>
                  <a:gd name="connsiteY42" fmla="*/ 39997 h 170608"/>
                  <a:gd name="connsiteX43" fmla="*/ 92499 w 282603"/>
                  <a:gd name="connsiteY43" fmla="*/ 41368 h 170608"/>
                  <a:gd name="connsiteX44" fmla="*/ 116395 w 282603"/>
                  <a:gd name="connsiteY44" fmla="*/ 53615 h 170608"/>
                  <a:gd name="connsiteX45" fmla="*/ 143288 w 282603"/>
                  <a:gd name="connsiteY45" fmla="*/ 46592 h 170608"/>
                  <a:gd name="connsiteX46" fmla="*/ 142346 w 282603"/>
                  <a:gd name="connsiteY46" fmla="*/ 35458 h 170608"/>
                  <a:gd name="connsiteX47" fmla="*/ 145686 w 282603"/>
                  <a:gd name="connsiteY47" fmla="*/ 32289 h 170608"/>
                  <a:gd name="connsiteX48" fmla="*/ 148855 w 282603"/>
                  <a:gd name="connsiteY48" fmla="*/ 35629 h 170608"/>
                  <a:gd name="connsiteX49" fmla="*/ 159304 w 282603"/>
                  <a:gd name="connsiteY49" fmla="*/ 66633 h 170608"/>
                  <a:gd name="connsiteX50" fmla="*/ 178403 w 282603"/>
                  <a:gd name="connsiteY50" fmla="*/ 74256 h 170608"/>
                  <a:gd name="connsiteX51" fmla="*/ 189623 w 282603"/>
                  <a:gd name="connsiteY51" fmla="*/ 50275 h 170608"/>
                  <a:gd name="connsiteX52" fmla="*/ 194248 w 282603"/>
                  <a:gd name="connsiteY52" fmla="*/ 50275 h 170608"/>
                  <a:gd name="connsiteX53" fmla="*/ 194248 w 282603"/>
                  <a:gd name="connsiteY53" fmla="*/ 54900 h 170608"/>
                  <a:gd name="connsiteX54" fmla="*/ 184998 w 282603"/>
                  <a:gd name="connsiteY54" fmla="*/ 74599 h 170608"/>
                  <a:gd name="connsiteX55" fmla="*/ 218315 w 282603"/>
                  <a:gd name="connsiteY55" fmla="*/ 99864 h 170608"/>
                  <a:gd name="connsiteX56" fmla="*/ 242639 w 282603"/>
                  <a:gd name="connsiteY56" fmla="*/ 89672 h 170608"/>
                  <a:gd name="connsiteX57" fmla="*/ 247178 w 282603"/>
                  <a:gd name="connsiteY57" fmla="*/ 88987 h 170608"/>
                  <a:gd name="connsiteX58" fmla="*/ 247863 w 282603"/>
                  <a:gd name="connsiteY58" fmla="*/ 93527 h 170608"/>
                  <a:gd name="connsiteX59" fmla="*/ 219942 w 282603"/>
                  <a:gd name="connsiteY59" fmla="*/ 106374 h 170608"/>
                  <a:gd name="connsiteX60" fmla="*/ 220713 w 282603"/>
                  <a:gd name="connsiteY60" fmla="*/ 114767 h 170608"/>
                  <a:gd name="connsiteX61" fmla="*/ 215232 w 282603"/>
                  <a:gd name="connsiteY61" fmla="*/ 132496 h 170608"/>
                  <a:gd name="connsiteX62" fmla="*/ 212577 w 282603"/>
                  <a:gd name="connsiteY62" fmla="*/ 133866 h 170608"/>
                  <a:gd name="connsiteX63" fmla="*/ 210692 w 282603"/>
                  <a:gd name="connsiteY63" fmla="*/ 133267 h 170608"/>
                  <a:gd name="connsiteX64" fmla="*/ 210007 w 282603"/>
                  <a:gd name="connsiteY64" fmla="*/ 128727 h 170608"/>
                  <a:gd name="connsiteX65" fmla="*/ 214289 w 282603"/>
                  <a:gd name="connsiteY65" fmla="*/ 114853 h 170608"/>
                  <a:gd name="connsiteX66" fmla="*/ 179174 w 282603"/>
                  <a:gd name="connsiteY66" fmla="*/ 80936 h 170608"/>
                  <a:gd name="connsiteX67" fmla="*/ 158704 w 282603"/>
                  <a:gd name="connsiteY67" fmla="*/ 74770 h 170608"/>
                  <a:gd name="connsiteX68" fmla="*/ 149540 w 282603"/>
                  <a:gd name="connsiteY68" fmla="*/ 98408 h 170608"/>
                  <a:gd name="connsiteX69" fmla="*/ 157934 w 282603"/>
                  <a:gd name="connsiteY69" fmla="*/ 124959 h 170608"/>
                  <a:gd name="connsiteX70" fmla="*/ 157505 w 282603"/>
                  <a:gd name="connsiteY70" fmla="*/ 129498 h 170608"/>
                  <a:gd name="connsiteX71" fmla="*/ 155450 w 282603"/>
                  <a:gd name="connsiteY71" fmla="*/ 130269 h 170608"/>
                  <a:gd name="connsiteX72" fmla="*/ 152966 w 282603"/>
                  <a:gd name="connsiteY72" fmla="*/ 129070 h 170608"/>
                  <a:gd name="connsiteX73" fmla="*/ 143374 w 282603"/>
                  <a:gd name="connsiteY73" fmla="*/ 103975 h 170608"/>
                  <a:gd name="connsiteX74" fmla="*/ 142603 w 282603"/>
                  <a:gd name="connsiteY74" fmla="*/ 103205 h 170608"/>
                  <a:gd name="connsiteX75" fmla="*/ 132496 w 282603"/>
                  <a:gd name="connsiteY75" fmla="*/ 99179 h 170608"/>
                  <a:gd name="connsiteX76" fmla="*/ 118108 w 282603"/>
                  <a:gd name="connsiteY76" fmla="*/ 104489 h 170608"/>
                  <a:gd name="connsiteX77" fmla="*/ 116052 w 282603"/>
                  <a:gd name="connsiteY77" fmla="*/ 105260 h 170608"/>
                  <a:gd name="connsiteX78" fmla="*/ 113568 w 282603"/>
                  <a:gd name="connsiteY78" fmla="*/ 104061 h 170608"/>
                  <a:gd name="connsiteX79" fmla="*/ 113997 w 282603"/>
                  <a:gd name="connsiteY79" fmla="*/ 99436 h 170608"/>
                  <a:gd name="connsiteX80" fmla="*/ 132496 w 282603"/>
                  <a:gd name="connsiteY80" fmla="*/ 92584 h 170608"/>
                  <a:gd name="connsiteX81" fmla="*/ 143202 w 282603"/>
                  <a:gd name="connsiteY81" fmla="*/ 95325 h 170608"/>
                  <a:gd name="connsiteX82" fmla="*/ 153908 w 282603"/>
                  <a:gd name="connsiteY82" fmla="*/ 70231 h 170608"/>
                  <a:gd name="connsiteX83" fmla="*/ 144744 w 282603"/>
                  <a:gd name="connsiteY83" fmla="*/ 53358 h 170608"/>
                  <a:gd name="connsiteX84" fmla="*/ 116309 w 282603"/>
                  <a:gd name="connsiteY84" fmla="*/ 60124 h 170608"/>
                  <a:gd name="connsiteX85" fmla="*/ 106117 w 282603"/>
                  <a:gd name="connsiteY85" fmla="*/ 58839 h 170608"/>
                  <a:gd name="connsiteX86" fmla="*/ 76397 w 282603"/>
                  <a:gd name="connsiteY86" fmla="*/ 93612 h 17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282603" h="170608">
                    <a:moveTo>
                      <a:pt x="281780" y="121876"/>
                    </a:moveTo>
                    <a:cubicBezTo>
                      <a:pt x="285034" y="111084"/>
                      <a:pt x="278011" y="104061"/>
                      <a:pt x="271844" y="100892"/>
                    </a:cubicBezTo>
                    <a:cubicBezTo>
                      <a:pt x="275013" y="96010"/>
                      <a:pt x="276812" y="90272"/>
                      <a:pt x="276812" y="84105"/>
                    </a:cubicBezTo>
                    <a:cubicBezTo>
                      <a:pt x="276812" y="71001"/>
                      <a:pt x="268676" y="59782"/>
                      <a:pt x="257199" y="55242"/>
                    </a:cubicBezTo>
                    <a:cubicBezTo>
                      <a:pt x="257199" y="40254"/>
                      <a:pt x="245379" y="28007"/>
                      <a:pt x="229106" y="28007"/>
                    </a:cubicBezTo>
                    <a:cubicBezTo>
                      <a:pt x="223282" y="15502"/>
                      <a:pt x="210778" y="6852"/>
                      <a:pt x="196132" y="6852"/>
                    </a:cubicBezTo>
                    <a:cubicBezTo>
                      <a:pt x="190394" y="6852"/>
                      <a:pt x="184998" y="8222"/>
                      <a:pt x="180202" y="10620"/>
                    </a:cubicBezTo>
                    <a:cubicBezTo>
                      <a:pt x="173693" y="4368"/>
                      <a:pt x="164871" y="514"/>
                      <a:pt x="155107" y="514"/>
                    </a:cubicBezTo>
                    <a:cubicBezTo>
                      <a:pt x="149112" y="514"/>
                      <a:pt x="143459" y="1970"/>
                      <a:pt x="138406" y="4625"/>
                    </a:cubicBezTo>
                    <a:cubicBezTo>
                      <a:pt x="133182" y="1627"/>
                      <a:pt x="127186" y="0"/>
                      <a:pt x="120848" y="0"/>
                    </a:cubicBezTo>
                    <a:cubicBezTo>
                      <a:pt x="110913" y="0"/>
                      <a:pt x="101920" y="4025"/>
                      <a:pt x="95325" y="10449"/>
                    </a:cubicBezTo>
                    <a:cubicBezTo>
                      <a:pt x="70059" y="9336"/>
                      <a:pt x="57469" y="16872"/>
                      <a:pt x="48819" y="28007"/>
                    </a:cubicBezTo>
                    <a:cubicBezTo>
                      <a:pt x="33060" y="30833"/>
                      <a:pt x="20555" y="42824"/>
                      <a:pt x="16958" y="58326"/>
                    </a:cubicBezTo>
                    <a:cubicBezTo>
                      <a:pt x="6766" y="65520"/>
                      <a:pt x="0" y="77425"/>
                      <a:pt x="0" y="90871"/>
                    </a:cubicBezTo>
                    <a:cubicBezTo>
                      <a:pt x="0" y="99008"/>
                      <a:pt x="2484" y="106545"/>
                      <a:pt x="6680" y="112883"/>
                    </a:cubicBezTo>
                    <a:cubicBezTo>
                      <a:pt x="3854" y="127528"/>
                      <a:pt x="14560" y="137035"/>
                      <a:pt x="25095" y="137035"/>
                    </a:cubicBezTo>
                    <a:cubicBezTo>
                      <a:pt x="30747" y="137035"/>
                      <a:pt x="35801" y="134551"/>
                      <a:pt x="39312" y="130612"/>
                    </a:cubicBezTo>
                    <a:cubicBezTo>
                      <a:pt x="43594" y="133524"/>
                      <a:pt x="49675" y="135237"/>
                      <a:pt x="55242" y="135237"/>
                    </a:cubicBezTo>
                    <a:cubicBezTo>
                      <a:pt x="62180" y="135237"/>
                      <a:pt x="68518" y="132582"/>
                      <a:pt x="73314" y="128299"/>
                    </a:cubicBezTo>
                    <a:cubicBezTo>
                      <a:pt x="73400" y="145086"/>
                      <a:pt x="85733" y="157162"/>
                      <a:pt x="100721" y="157162"/>
                    </a:cubicBezTo>
                    <a:cubicBezTo>
                      <a:pt x="106888" y="165299"/>
                      <a:pt x="116566" y="170609"/>
                      <a:pt x="127529" y="170609"/>
                    </a:cubicBezTo>
                    <a:cubicBezTo>
                      <a:pt x="132496" y="170609"/>
                      <a:pt x="137207" y="169495"/>
                      <a:pt x="141404" y="167611"/>
                    </a:cubicBezTo>
                    <a:cubicBezTo>
                      <a:pt x="143887" y="166241"/>
                      <a:pt x="146286" y="164528"/>
                      <a:pt x="148598" y="162558"/>
                    </a:cubicBezTo>
                    <a:cubicBezTo>
                      <a:pt x="149711" y="161530"/>
                      <a:pt x="151167" y="161102"/>
                      <a:pt x="152709" y="161188"/>
                    </a:cubicBezTo>
                    <a:cubicBezTo>
                      <a:pt x="153052" y="161188"/>
                      <a:pt x="183542" y="163671"/>
                      <a:pt x="193820" y="146799"/>
                    </a:cubicBezTo>
                    <a:cubicBezTo>
                      <a:pt x="194933" y="145000"/>
                      <a:pt x="196903" y="144058"/>
                      <a:pt x="198959" y="144144"/>
                    </a:cubicBezTo>
                    <a:cubicBezTo>
                      <a:pt x="199301" y="144144"/>
                      <a:pt x="229535" y="145000"/>
                      <a:pt x="258141" y="130612"/>
                    </a:cubicBezTo>
                    <a:cubicBezTo>
                      <a:pt x="263108" y="129413"/>
                      <a:pt x="279210" y="125815"/>
                      <a:pt x="281780" y="121876"/>
                    </a:cubicBezTo>
                    <a:moveTo>
                      <a:pt x="76397" y="93612"/>
                    </a:moveTo>
                    <a:cubicBezTo>
                      <a:pt x="72886" y="94383"/>
                      <a:pt x="67661" y="95239"/>
                      <a:pt x="64064" y="95239"/>
                    </a:cubicBezTo>
                    <a:cubicBezTo>
                      <a:pt x="45564" y="95239"/>
                      <a:pt x="34088" y="105260"/>
                      <a:pt x="34002" y="105346"/>
                    </a:cubicBezTo>
                    <a:cubicBezTo>
                      <a:pt x="33402" y="105860"/>
                      <a:pt x="32632" y="106202"/>
                      <a:pt x="31861" y="106202"/>
                    </a:cubicBezTo>
                    <a:cubicBezTo>
                      <a:pt x="31004" y="106202"/>
                      <a:pt x="30062" y="105860"/>
                      <a:pt x="29463" y="105089"/>
                    </a:cubicBezTo>
                    <a:cubicBezTo>
                      <a:pt x="28264" y="103719"/>
                      <a:pt x="28349" y="101663"/>
                      <a:pt x="29720" y="100464"/>
                    </a:cubicBezTo>
                    <a:cubicBezTo>
                      <a:pt x="30233" y="99950"/>
                      <a:pt x="43081" y="88645"/>
                      <a:pt x="64150" y="88645"/>
                    </a:cubicBezTo>
                    <a:cubicBezTo>
                      <a:pt x="66377" y="88645"/>
                      <a:pt x="68689" y="88473"/>
                      <a:pt x="70916" y="88131"/>
                    </a:cubicBezTo>
                    <a:cubicBezTo>
                      <a:pt x="68946" y="82135"/>
                      <a:pt x="63722" y="70231"/>
                      <a:pt x="54386" y="70231"/>
                    </a:cubicBezTo>
                    <a:cubicBezTo>
                      <a:pt x="52587" y="70231"/>
                      <a:pt x="51131" y="68775"/>
                      <a:pt x="51131" y="66976"/>
                    </a:cubicBezTo>
                    <a:cubicBezTo>
                      <a:pt x="51131" y="65177"/>
                      <a:pt x="52587" y="63721"/>
                      <a:pt x="54386" y="63721"/>
                    </a:cubicBezTo>
                    <a:cubicBezTo>
                      <a:pt x="68347" y="63721"/>
                      <a:pt x="75027" y="79480"/>
                      <a:pt x="77339" y="86589"/>
                    </a:cubicBezTo>
                    <a:cubicBezTo>
                      <a:pt x="89587" y="82649"/>
                      <a:pt x="99693" y="72800"/>
                      <a:pt x="99865" y="56356"/>
                    </a:cubicBezTo>
                    <a:cubicBezTo>
                      <a:pt x="90872" y="51816"/>
                      <a:pt x="87018" y="44793"/>
                      <a:pt x="86761" y="44365"/>
                    </a:cubicBezTo>
                    <a:cubicBezTo>
                      <a:pt x="85904" y="42738"/>
                      <a:pt x="86589" y="40768"/>
                      <a:pt x="88131" y="39997"/>
                    </a:cubicBezTo>
                    <a:cubicBezTo>
                      <a:pt x="89758" y="39141"/>
                      <a:pt x="91643" y="39740"/>
                      <a:pt x="92499" y="41368"/>
                    </a:cubicBezTo>
                    <a:cubicBezTo>
                      <a:pt x="92756" y="41881"/>
                      <a:pt x="99265" y="53615"/>
                      <a:pt x="116395" y="53615"/>
                    </a:cubicBezTo>
                    <a:cubicBezTo>
                      <a:pt x="133010" y="53615"/>
                      <a:pt x="142003" y="47534"/>
                      <a:pt x="143288" y="46592"/>
                    </a:cubicBezTo>
                    <a:cubicBezTo>
                      <a:pt x="142260" y="40425"/>
                      <a:pt x="142346" y="35886"/>
                      <a:pt x="142346" y="35458"/>
                    </a:cubicBezTo>
                    <a:cubicBezTo>
                      <a:pt x="142431" y="33659"/>
                      <a:pt x="143887" y="32375"/>
                      <a:pt x="145686" y="32289"/>
                    </a:cubicBezTo>
                    <a:cubicBezTo>
                      <a:pt x="147485" y="32375"/>
                      <a:pt x="148941" y="33831"/>
                      <a:pt x="148855" y="35629"/>
                    </a:cubicBezTo>
                    <a:cubicBezTo>
                      <a:pt x="148855" y="35800"/>
                      <a:pt x="148427" y="55499"/>
                      <a:pt x="159304" y="66633"/>
                    </a:cubicBezTo>
                    <a:cubicBezTo>
                      <a:pt x="164100" y="71515"/>
                      <a:pt x="170524" y="74085"/>
                      <a:pt x="178403" y="74256"/>
                    </a:cubicBezTo>
                    <a:cubicBezTo>
                      <a:pt x="179345" y="60724"/>
                      <a:pt x="189195" y="50703"/>
                      <a:pt x="189623" y="50275"/>
                    </a:cubicBezTo>
                    <a:cubicBezTo>
                      <a:pt x="190908" y="48990"/>
                      <a:pt x="192963" y="48990"/>
                      <a:pt x="194248" y="50275"/>
                    </a:cubicBezTo>
                    <a:cubicBezTo>
                      <a:pt x="195533" y="51559"/>
                      <a:pt x="195533" y="53615"/>
                      <a:pt x="194248" y="54900"/>
                    </a:cubicBezTo>
                    <a:cubicBezTo>
                      <a:pt x="194162" y="54985"/>
                      <a:pt x="185855" y="63636"/>
                      <a:pt x="184998" y="74599"/>
                    </a:cubicBezTo>
                    <a:cubicBezTo>
                      <a:pt x="203841" y="76483"/>
                      <a:pt x="214118" y="87360"/>
                      <a:pt x="218315" y="99864"/>
                    </a:cubicBezTo>
                    <a:cubicBezTo>
                      <a:pt x="234845" y="99693"/>
                      <a:pt x="242296" y="90015"/>
                      <a:pt x="242639" y="89672"/>
                    </a:cubicBezTo>
                    <a:cubicBezTo>
                      <a:pt x="243752" y="88216"/>
                      <a:pt x="245722" y="87959"/>
                      <a:pt x="247178" y="88987"/>
                    </a:cubicBezTo>
                    <a:cubicBezTo>
                      <a:pt x="248634" y="90101"/>
                      <a:pt x="248891" y="92071"/>
                      <a:pt x="247863" y="93527"/>
                    </a:cubicBezTo>
                    <a:cubicBezTo>
                      <a:pt x="247521" y="94040"/>
                      <a:pt x="238785" y="105517"/>
                      <a:pt x="219942" y="106374"/>
                    </a:cubicBezTo>
                    <a:cubicBezTo>
                      <a:pt x="220456" y="109200"/>
                      <a:pt x="220713" y="112026"/>
                      <a:pt x="220713" y="114767"/>
                    </a:cubicBezTo>
                    <a:cubicBezTo>
                      <a:pt x="220713" y="124873"/>
                      <a:pt x="215403" y="132239"/>
                      <a:pt x="215232" y="132496"/>
                    </a:cubicBezTo>
                    <a:cubicBezTo>
                      <a:pt x="214632" y="133352"/>
                      <a:pt x="213604" y="133866"/>
                      <a:pt x="212577" y="133866"/>
                    </a:cubicBezTo>
                    <a:cubicBezTo>
                      <a:pt x="211891" y="133866"/>
                      <a:pt x="211206" y="133695"/>
                      <a:pt x="210692" y="133267"/>
                    </a:cubicBezTo>
                    <a:cubicBezTo>
                      <a:pt x="209236" y="132239"/>
                      <a:pt x="208894" y="130183"/>
                      <a:pt x="210007" y="128727"/>
                    </a:cubicBezTo>
                    <a:cubicBezTo>
                      <a:pt x="210007" y="128642"/>
                      <a:pt x="214289" y="122732"/>
                      <a:pt x="214289" y="114853"/>
                    </a:cubicBezTo>
                    <a:cubicBezTo>
                      <a:pt x="214289" y="106887"/>
                      <a:pt x="211720" y="80936"/>
                      <a:pt x="179174" y="80936"/>
                    </a:cubicBezTo>
                    <a:cubicBezTo>
                      <a:pt x="171123" y="80936"/>
                      <a:pt x="164271" y="78795"/>
                      <a:pt x="158704" y="74770"/>
                    </a:cubicBezTo>
                    <a:cubicBezTo>
                      <a:pt x="155964" y="77682"/>
                      <a:pt x="149540" y="85733"/>
                      <a:pt x="149540" y="98408"/>
                    </a:cubicBezTo>
                    <a:cubicBezTo>
                      <a:pt x="149540" y="114596"/>
                      <a:pt x="157848" y="124873"/>
                      <a:pt x="157934" y="124959"/>
                    </a:cubicBezTo>
                    <a:cubicBezTo>
                      <a:pt x="159047" y="126329"/>
                      <a:pt x="158876" y="128385"/>
                      <a:pt x="157505" y="129498"/>
                    </a:cubicBezTo>
                    <a:cubicBezTo>
                      <a:pt x="156906" y="130012"/>
                      <a:pt x="156135" y="130269"/>
                      <a:pt x="155450" y="130269"/>
                    </a:cubicBezTo>
                    <a:cubicBezTo>
                      <a:pt x="154508" y="130269"/>
                      <a:pt x="153566" y="129841"/>
                      <a:pt x="152966" y="129070"/>
                    </a:cubicBezTo>
                    <a:cubicBezTo>
                      <a:pt x="152623" y="128642"/>
                      <a:pt x="145001" y="119306"/>
                      <a:pt x="143374" y="103975"/>
                    </a:cubicBezTo>
                    <a:cubicBezTo>
                      <a:pt x="143117" y="103719"/>
                      <a:pt x="142774" y="103547"/>
                      <a:pt x="142603" y="103205"/>
                    </a:cubicBezTo>
                    <a:cubicBezTo>
                      <a:pt x="142517" y="103119"/>
                      <a:pt x="139691" y="99179"/>
                      <a:pt x="132496" y="99179"/>
                    </a:cubicBezTo>
                    <a:cubicBezTo>
                      <a:pt x="124617" y="99179"/>
                      <a:pt x="118193" y="104489"/>
                      <a:pt x="118108" y="104489"/>
                    </a:cubicBezTo>
                    <a:cubicBezTo>
                      <a:pt x="117508" y="105003"/>
                      <a:pt x="116737" y="105260"/>
                      <a:pt x="116052" y="105260"/>
                    </a:cubicBezTo>
                    <a:cubicBezTo>
                      <a:pt x="115110" y="105260"/>
                      <a:pt x="114168" y="104832"/>
                      <a:pt x="113568" y="104061"/>
                    </a:cubicBezTo>
                    <a:cubicBezTo>
                      <a:pt x="112369" y="102691"/>
                      <a:pt x="112626" y="100635"/>
                      <a:pt x="113997" y="99436"/>
                    </a:cubicBezTo>
                    <a:cubicBezTo>
                      <a:pt x="114339" y="99179"/>
                      <a:pt x="122304" y="92584"/>
                      <a:pt x="132496" y="92584"/>
                    </a:cubicBezTo>
                    <a:cubicBezTo>
                      <a:pt x="137207" y="92584"/>
                      <a:pt x="140718" y="93869"/>
                      <a:pt x="143202" y="95325"/>
                    </a:cubicBezTo>
                    <a:cubicBezTo>
                      <a:pt x="144059" y="82307"/>
                      <a:pt x="150654" y="73742"/>
                      <a:pt x="153908" y="70231"/>
                    </a:cubicBezTo>
                    <a:cubicBezTo>
                      <a:pt x="149198" y="65263"/>
                      <a:pt x="146457" y="59096"/>
                      <a:pt x="144744" y="53358"/>
                    </a:cubicBezTo>
                    <a:cubicBezTo>
                      <a:pt x="140376" y="55927"/>
                      <a:pt x="130955" y="60124"/>
                      <a:pt x="116309" y="60124"/>
                    </a:cubicBezTo>
                    <a:cubicBezTo>
                      <a:pt x="112455" y="60124"/>
                      <a:pt x="109115" y="59610"/>
                      <a:pt x="106117" y="58839"/>
                    </a:cubicBezTo>
                    <a:cubicBezTo>
                      <a:pt x="104918" y="77853"/>
                      <a:pt x="91814" y="89587"/>
                      <a:pt x="76397" y="93612"/>
                    </a:cubicBezTo>
                  </a:path>
                </a:pathLst>
              </a:custGeom>
              <a:grpFill/>
              <a:ln w="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569D7997-9280-4F79-94A9-8F354319DCE2}"/>
                  </a:ext>
                </a:extLst>
              </p:cNvPr>
              <p:cNvSpPr/>
              <p:nvPr/>
            </p:nvSpPr>
            <p:spPr>
              <a:xfrm>
                <a:off x="6030239" y="3605197"/>
                <a:ext cx="121190" cy="101577"/>
              </a:xfrm>
              <a:custGeom>
                <a:avLst/>
                <a:gdLst>
                  <a:gd name="connsiteX0" fmla="*/ 44622 w 121190"/>
                  <a:gd name="connsiteY0" fmla="*/ 56784 h 101577"/>
                  <a:gd name="connsiteX1" fmla="*/ 82907 w 121190"/>
                  <a:gd name="connsiteY1" fmla="*/ 37770 h 101577"/>
                  <a:gd name="connsiteX2" fmla="*/ 121191 w 121190"/>
                  <a:gd name="connsiteY2" fmla="*/ 0 h 101577"/>
                  <a:gd name="connsiteX3" fmla="*/ 55414 w 121190"/>
                  <a:gd name="connsiteY3" fmla="*/ 14646 h 101577"/>
                  <a:gd name="connsiteX4" fmla="*/ 8222 w 121190"/>
                  <a:gd name="connsiteY4" fmla="*/ 31689 h 101577"/>
                  <a:gd name="connsiteX5" fmla="*/ 0 w 121190"/>
                  <a:gd name="connsiteY5" fmla="*/ 37085 h 101577"/>
                  <a:gd name="connsiteX6" fmla="*/ 37428 w 121190"/>
                  <a:gd name="connsiteY6" fmla="*/ 101577 h 101577"/>
                  <a:gd name="connsiteX7" fmla="*/ 58754 w 121190"/>
                  <a:gd name="connsiteY7" fmla="*/ 91214 h 101577"/>
                  <a:gd name="connsiteX8" fmla="*/ 44622 w 121190"/>
                  <a:gd name="connsiteY8" fmla="*/ 56784 h 101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190" h="101577">
                    <a:moveTo>
                      <a:pt x="44622" y="56784"/>
                    </a:moveTo>
                    <a:cubicBezTo>
                      <a:pt x="60810" y="57212"/>
                      <a:pt x="74770" y="49333"/>
                      <a:pt x="82907" y="37770"/>
                    </a:cubicBezTo>
                    <a:cubicBezTo>
                      <a:pt x="102948" y="35715"/>
                      <a:pt x="118878" y="19956"/>
                      <a:pt x="121191" y="0"/>
                    </a:cubicBezTo>
                    <a:cubicBezTo>
                      <a:pt x="95325" y="12761"/>
                      <a:pt x="64321" y="14817"/>
                      <a:pt x="55414" y="14646"/>
                    </a:cubicBezTo>
                    <a:cubicBezTo>
                      <a:pt x="42567" y="31604"/>
                      <a:pt x="16187" y="32032"/>
                      <a:pt x="8222" y="31689"/>
                    </a:cubicBezTo>
                    <a:cubicBezTo>
                      <a:pt x="5567" y="33831"/>
                      <a:pt x="2741" y="35629"/>
                      <a:pt x="0" y="37085"/>
                    </a:cubicBezTo>
                    <a:cubicBezTo>
                      <a:pt x="7965" y="46164"/>
                      <a:pt x="24838" y="67918"/>
                      <a:pt x="37428" y="101577"/>
                    </a:cubicBezTo>
                    <a:cubicBezTo>
                      <a:pt x="37428" y="101577"/>
                      <a:pt x="45993" y="101577"/>
                      <a:pt x="58754" y="91214"/>
                    </a:cubicBezTo>
                    <a:cubicBezTo>
                      <a:pt x="58668" y="91300"/>
                      <a:pt x="50018" y="73143"/>
                      <a:pt x="44622" y="56784"/>
                    </a:cubicBezTo>
                  </a:path>
                </a:pathLst>
              </a:custGeom>
              <a:grpFill/>
              <a:ln w="83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ECA634C-E430-4E9B-98D7-F153677B237A}"/>
              </a:ext>
            </a:extLst>
          </p:cNvPr>
          <p:cNvGrpSpPr/>
          <p:nvPr/>
        </p:nvGrpSpPr>
        <p:grpSpPr>
          <a:xfrm>
            <a:off x="177312" y="5272653"/>
            <a:ext cx="2917888" cy="937347"/>
            <a:chOff x="132984" y="4039615"/>
            <a:chExt cx="2188416" cy="703010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392AC15-042F-47F5-BB07-86FA7FEFFC71}"/>
                </a:ext>
              </a:extLst>
            </p:cNvPr>
            <p:cNvSpPr/>
            <p:nvPr/>
          </p:nvSpPr>
          <p:spPr>
            <a:xfrm>
              <a:off x="417786" y="4137320"/>
              <a:ext cx="1584000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479976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Inflammation</a:t>
              </a:r>
              <a:r>
                <a:rPr lang="en-GB" sz="1333" baseline="30000" dirty="0">
                  <a:solidFill>
                    <a:srgbClr val="005AD2"/>
                  </a:solidFill>
                  <a:latin typeface="Aptos" panose="020B0004020202020204" pitchFamily="34" charset="0"/>
                </a:rPr>
                <a:t>†</a:t>
              </a:r>
            </a:p>
          </p:txBody>
        </p:sp>
        <p:cxnSp>
          <p:nvCxnSpPr>
            <p:cNvPr id="49" name="Straight Arrow Connector 76">
              <a:extLst>
                <a:ext uri="{FF2B5EF4-FFF2-40B4-BE49-F238E27FC236}">
                  <a16:creationId xmlns:a16="http://schemas.microsoft.com/office/drawing/2014/main" id="{34887781-E219-499F-ADFF-5FFAED4C0ECD}"/>
                </a:ext>
              </a:extLst>
            </p:cNvPr>
            <p:cNvCxnSpPr>
              <a:cxnSpLocks/>
              <a:stCxn id="48" idx="3"/>
              <a:endCxn id="4" idx="1"/>
            </p:cNvCxnSpPr>
            <p:nvPr/>
          </p:nvCxnSpPr>
          <p:spPr>
            <a:xfrm flipV="1">
              <a:off x="2001786" y="4307795"/>
              <a:ext cx="319614" cy="833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5A91650-088B-4B04-8F48-9DD36857E851}"/>
                </a:ext>
              </a:extLst>
            </p:cNvPr>
            <p:cNvSpPr/>
            <p:nvPr/>
          </p:nvSpPr>
          <p:spPr>
            <a:xfrm>
              <a:off x="233312" y="4140920"/>
              <a:ext cx="507020" cy="507020"/>
            </a:xfrm>
            <a:prstGeom prst="ellipse">
              <a:avLst/>
            </a:prstGeom>
            <a:solidFill>
              <a:schemeClr val="accent5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51" name="Picture 50" descr="A close up of a logo&#10;&#10;Description automatically generated">
              <a:extLst>
                <a:ext uri="{FF2B5EF4-FFF2-40B4-BE49-F238E27FC236}">
                  <a16:creationId xmlns:a16="http://schemas.microsoft.com/office/drawing/2014/main" id="{12FAC5A0-2BB0-4672-B80B-B86C0ECF3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84" y="4039615"/>
              <a:ext cx="703010" cy="703010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848F91B-ECB1-4FA8-8407-BC182DF37927}"/>
              </a:ext>
            </a:extLst>
          </p:cNvPr>
          <p:cNvGrpSpPr/>
          <p:nvPr/>
        </p:nvGrpSpPr>
        <p:grpSpPr>
          <a:xfrm>
            <a:off x="3775020" y="1674049"/>
            <a:ext cx="2325701" cy="2719032"/>
            <a:chOff x="2831265" y="1340662"/>
            <a:chExt cx="1744276" cy="2039274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DA30897E-4959-4289-9275-5EBDEA9F8C8E}"/>
                </a:ext>
              </a:extLst>
            </p:cNvPr>
            <p:cNvSpPr/>
            <p:nvPr/>
          </p:nvSpPr>
          <p:spPr>
            <a:xfrm>
              <a:off x="3043538" y="1340662"/>
              <a:ext cx="1532003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575972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Skeletal muscle</a:t>
              </a:r>
            </a:p>
          </p:txBody>
        </p:sp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BEC706A6-151C-4C18-ADD7-A6FB7D6C91BB}"/>
                </a:ext>
              </a:extLst>
            </p:cNvPr>
            <p:cNvCxnSpPr>
              <a:cxnSpLocks/>
              <a:stCxn id="53" idx="2"/>
              <a:endCxn id="5" idx="0"/>
            </p:cNvCxnSpPr>
            <p:nvPr/>
          </p:nvCxnSpPr>
          <p:spPr>
            <a:xfrm rot="5400000">
              <a:off x="2648411" y="2218807"/>
              <a:ext cx="1531675" cy="790584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EAAB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C49E2ADF-0F93-42D4-8579-6E81EAA4CD9B}"/>
                </a:ext>
              </a:extLst>
            </p:cNvPr>
            <p:cNvSpPr/>
            <p:nvPr/>
          </p:nvSpPr>
          <p:spPr>
            <a:xfrm>
              <a:off x="2831265" y="1342593"/>
              <a:ext cx="507020" cy="507020"/>
            </a:xfrm>
            <a:prstGeom prst="ellipse">
              <a:avLst/>
            </a:prstGeom>
            <a:solidFill>
              <a:srgbClr val="EAAB00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56" name="Graphic 124">
              <a:extLst>
                <a:ext uri="{FF2B5EF4-FFF2-40B4-BE49-F238E27FC236}">
                  <a16:creationId xmlns:a16="http://schemas.microsoft.com/office/drawing/2014/main" id="{3094640D-02EC-492C-B047-28590E0EDABA}"/>
                </a:ext>
              </a:extLst>
            </p:cNvPr>
            <p:cNvGrpSpPr/>
            <p:nvPr/>
          </p:nvGrpSpPr>
          <p:grpSpPr>
            <a:xfrm>
              <a:off x="2888318" y="1450769"/>
              <a:ext cx="402480" cy="275768"/>
              <a:chOff x="3130459" y="3271937"/>
              <a:chExt cx="2475421" cy="1696094"/>
            </a:xfrm>
            <a:solidFill>
              <a:schemeClr val="bg1"/>
            </a:solidFill>
          </p:grpSpPr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DF7A47B8-3892-40D4-BCEF-A9BB0EF98EA5}"/>
                  </a:ext>
                </a:extLst>
              </p:cNvPr>
              <p:cNvSpPr/>
              <p:nvPr/>
            </p:nvSpPr>
            <p:spPr>
              <a:xfrm>
                <a:off x="3130459" y="3271937"/>
                <a:ext cx="2475421" cy="1696094"/>
              </a:xfrm>
              <a:custGeom>
                <a:avLst/>
                <a:gdLst>
                  <a:gd name="connsiteX0" fmla="*/ 2463289 w 2475421"/>
                  <a:gd name="connsiteY0" fmla="*/ 31551 h 1696096"/>
                  <a:gd name="connsiteX1" fmla="*/ 2358255 w 2475421"/>
                  <a:gd name="connsiteY1" fmla="*/ 14826 h 1696096"/>
                  <a:gd name="connsiteX2" fmla="*/ 2242516 w 2475421"/>
                  <a:gd name="connsiteY2" fmla="*/ 91762 h 1696096"/>
                  <a:gd name="connsiteX3" fmla="*/ 2219101 w 2475421"/>
                  <a:gd name="connsiteY3" fmla="*/ 101128 h 1696096"/>
                  <a:gd name="connsiteX4" fmla="*/ 1726042 w 2475421"/>
                  <a:gd name="connsiteY4" fmla="*/ 87748 h 1696096"/>
                  <a:gd name="connsiteX5" fmla="*/ 1327982 w 2475421"/>
                  <a:gd name="connsiteY5" fmla="*/ 86410 h 1696096"/>
                  <a:gd name="connsiteX6" fmla="*/ 551263 w 2475421"/>
                  <a:gd name="connsiteY6" fmla="*/ 675806 h 1696096"/>
                  <a:gd name="connsiteX7" fmla="*/ 411440 w 2475421"/>
                  <a:gd name="connsiteY7" fmla="*/ 1099288 h 1696096"/>
                  <a:gd name="connsiteX8" fmla="*/ 273624 w 2475421"/>
                  <a:gd name="connsiteY8" fmla="*/ 1399673 h 1696096"/>
                  <a:gd name="connsiteX9" fmla="*/ 244188 w 2475421"/>
                  <a:gd name="connsiteY9" fmla="*/ 1429109 h 1696096"/>
                  <a:gd name="connsiteX10" fmla="*/ 42148 w 2475421"/>
                  <a:gd name="connsiteY10" fmla="*/ 1565587 h 1696096"/>
                  <a:gd name="connsiteX11" fmla="*/ 0 w 2475421"/>
                  <a:gd name="connsiteY11" fmla="*/ 1611079 h 1696096"/>
                  <a:gd name="connsiteX12" fmla="*/ 4014 w 2475421"/>
                  <a:gd name="connsiteY12" fmla="*/ 1615093 h 1696096"/>
                  <a:gd name="connsiteX13" fmla="*/ 5352 w 2475421"/>
                  <a:gd name="connsiteY13" fmla="*/ 1639847 h 1696096"/>
                  <a:gd name="connsiteX14" fmla="*/ 117076 w 2475421"/>
                  <a:gd name="connsiteY14" fmla="*/ 1681994 h 1696096"/>
                  <a:gd name="connsiteX15" fmla="*/ 321793 w 2475421"/>
                  <a:gd name="connsiteY15" fmla="*/ 1546855 h 1696096"/>
                  <a:gd name="connsiteX16" fmla="*/ 363272 w 2475421"/>
                  <a:gd name="connsiteY16" fmla="*/ 1528791 h 1696096"/>
                  <a:gd name="connsiteX17" fmla="*/ 715170 w 2475421"/>
                  <a:gd name="connsiteY17" fmla="*/ 1516749 h 1696096"/>
                  <a:gd name="connsiteX18" fmla="*/ 1102526 w 2475421"/>
                  <a:gd name="connsiteY18" fmla="*/ 1543510 h 1696096"/>
                  <a:gd name="connsiteX19" fmla="*/ 1569494 w 2475421"/>
                  <a:gd name="connsiteY19" fmla="*/ 1436468 h 1696096"/>
                  <a:gd name="connsiteX20" fmla="*/ 2125440 w 2475421"/>
                  <a:gd name="connsiteY20" fmla="*/ 713939 h 1696096"/>
                  <a:gd name="connsiteX21" fmla="*/ 2184312 w 2475421"/>
                  <a:gd name="connsiteY21" fmla="*/ 497850 h 1696096"/>
                  <a:gd name="connsiteX22" fmla="*/ 2303396 w 2475421"/>
                  <a:gd name="connsiteY22" fmla="*/ 227570 h 1696096"/>
                  <a:gd name="connsiteX23" fmla="*/ 2322797 w 2475421"/>
                  <a:gd name="connsiteY23" fmla="*/ 208169 h 1696096"/>
                  <a:gd name="connsiteX24" fmla="*/ 2439874 w 2475421"/>
                  <a:gd name="connsiteY24" fmla="*/ 129895 h 1696096"/>
                  <a:gd name="connsiteX25" fmla="*/ 2463289 w 2475421"/>
                  <a:gd name="connsiteY25" fmla="*/ 31551 h 1696096"/>
                  <a:gd name="connsiteX26" fmla="*/ 2230474 w 2475421"/>
                  <a:gd name="connsiteY26" fmla="*/ 215528 h 1696096"/>
                  <a:gd name="connsiteX27" fmla="*/ 2134806 w 2475421"/>
                  <a:gd name="connsiteY27" fmla="*/ 395491 h 1696096"/>
                  <a:gd name="connsiteX28" fmla="*/ 1990969 w 2475421"/>
                  <a:gd name="connsiteY28" fmla="*/ 813622 h 1696096"/>
                  <a:gd name="connsiteX29" fmla="*/ 1875900 w 2475421"/>
                  <a:gd name="connsiteY29" fmla="*/ 1051789 h 1696096"/>
                  <a:gd name="connsiteX30" fmla="*/ 1418298 w 2475421"/>
                  <a:gd name="connsiteY30" fmla="*/ 1396328 h 1696096"/>
                  <a:gd name="connsiteX31" fmla="*/ 1034287 w 2475421"/>
                  <a:gd name="connsiteY31" fmla="*/ 1438475 h 1696096"/>
                  <a:gd name="connsiteX32" fmla="*/ 350560 w 2475421"/>
                  <a:gd name="connsiteY32" fmla="*/ 1469250 h 1696096"/>
                  <a:gd name="connsiteX33" fmla="*/ 336511 w 2475421"/>
                  <a:gd name="connsiteY33" fmla="*/ 1469919 h 1696096"/>
                  <a:gd name="connsiteX34" fmla="*/ 316441 w 2475421"/>
                  <a:gd name="connsiteY34" fmla="*/ 1431116 h 1696096"/>
                  <a:gd name="connsiteX35" fmla="*/ 452250 w 2475421"/>
                  <a:gd name="connsiteY35" fmla="*/ 1158161 h 1696096"/>
                  <a:gd name="connsiteX36" fmla="*/ 519820 w 2475421"/>
                  <a:gd name="connsiteY36" fmla="*/ 946754 h 1696096"/>
                  <a:gd name="connsiteX37" fmla="*/ 731226 w 2475421"/>
                  <a:gd name="connsiteY37" fmla="*/ 503871 h 1696096"/>
                  <a:gd name="connsiteX38" fmla="*/ 1274461 w 2475421"/>
                  <a:gd name="connsiteY38" fmla="*/ 176726 h 1696096"/>
                  <a:gd name="connsiteX39" fmla="*/ 1702626 w 2475421"/>
                  <a:gd name="connsiteY39" fmla="*/ 155317 h 1696096"/>
                  <a:gd name="connsiteX40" fmla="*/ 2126109 w 2475421"/>
                  <a:gd name="connsiteY40" fmla="*/ 189437 h 1696096"/>
                  <a:gd name="connsiteX41" fmla="*/ 2203045 w 2475421"/>
                  <a:gd name="connsiteY41" fmla="*/ 176057 h 1696096"/>
                  <a:gd name="connsiteX42" fmla="*/ 2233819 w 2475421"/>
                  <a:gd name="connsiteY42" fmla="*/ 184085 h 1696096"/>
                  <a:gd name="connsiteX43" fmla="*/ 2230474 w 2475421"/>
                  <a:gd name="connsiteY43" fmla="*/ 215528 h 1696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75421" h="1696096">
                    <a:moveTo>
                      <a:pt x="2463289" y="31551"/>
                    </a:moveTo>
                    <a:cubicBezTo>
                      <a:pt x="2439205" y="-3238"/>
                      <a:pt x="2397726" y="-9928"/>
                      <a:pt x="2358255" y="14826"/>
                    </a:cubicBezTo>
                    <a:cubicBezTo>
                      <a:pt x="2320121" y="40248"/>
                      <a:pt x="2281988" y="67008"/>
                      <a:pt x="2242516" y="91762"/>
                    </a:cubicBezTo>
                    <a:cubicBezTo>
                      <a:pt x="2235826" y="96445"/>
                      <a:pt x="2227798" y="100459"/>
                      <a:pt x="2219101" y="101128"/>
                    </a:cubicBezTo>
                    <a:cubicBezTo>
                      <a:pt x="2054525" y="118522"/>
                      <a:pt x="1890618" y="113170"/>
                      <a:pt x="1726042" y="87748"/>
                    </a:cubicBezTo>
                    <a:cubicBezTo>
                      <a:pt x="1593578" y="67008"/>
                      <a:pt x="1459776" y="58980"/>
                      <a:pt x="1327982" y="86410"/>
                    </a:cubicBezTo>
                    <a:cubicBezTo>
                      <a:pt x="973407" y="158662"/>
                      <a:pt x="702459" y="339295"/>
                      <a:pt x="551263" y="675806"/>
                    </a:cubicBezTo>
                    <a:cubicBezTo>
                      <a:pt x="491052" y="812284"/>
                      <a:pt x="454926" y="957458"/>
                      <a:pt x="411440" y="1099288"/>
                    </a:cubicBezTo>
                    <a:cubicBezTo>
                      <a:pt x="379328" y="1206329"/>
                      <a:pt x="337180" y="1308019"/>
                      <a:pt x="273624" y="1399673"/>
                    </a:cubicBezTo>
                    <a:cubicBezTo>
                      <a:pt x="265596" y="1411046"/>
                      <a:pt x="255561" y="1420412"/>
                      <a:pt x="244188" y="1429109"/>
                    </a:cubicBezTo>
                    <a:cubicBezTo>
                      <a:pt x="176618" y="1474602"/>
                      <a:pt x="109048" y="1518756"/>
                      <a:pt x="42148" y="1565587"/>
                    </a:cubicBezTo>
                    <a:cubicBezTo>
                      <a:pt x="25422" y="1577629"/>
                      <a:pt x="14049" y="1595023"/>
                      <a:pt x="0" y="1611079"/>
                    </a:cubicBezTo>
                    <a:cubicBezTo>
                      <a:pt x="669" y="1612417"/>
                      <a:pt x="2007" y="1613755"/>
                      <a:pt x="4014" y="1615093"/>
                    </a:cubicBezTo>
                    <a:cubicBezTo>
                      <a:pt x="3345" y="1623122"/>
                      <a:pt x="3345" y="1631150"/>
                      <a:pt x="5352" y="1639847"/>
                    </a:cubicBezTo>
                    <a:cubicBezTo>
                      <a:pt x="14718" y="1690691"/>
                      <a:pt x="70915" y="1712769"/>
                      <a:pt x="117076" y="1681994"/>
                    </a:cubicBezTo>
                    <a:cubicBezTo>
                      <a:pt x="185984" y="1637840"/>
                      <a:pt x="252885" y="1591009"/>
                      <a:pt x="321793" y="1546855"/>
                    </a:cubicBezTo>
                    <a:cubicBezTo>
                      <a:pt x="333835" y="1538827"/>
                      <a:pt x="348553" y="1532136"/>
                      <a:pt x="363272" y="1528791"/>
                    </a:cubicBezTo>
                    <a:cubicBezTo>
                      <a:pt x="480348" y="1505376"/>
                      <a:pt x="597425" y="1506714"/>
                      <a:pt x="715170" y="1516749"/>
                    </a:cubicBezTo>
                    <a:cubicBezTo>
                      <a:pt x="843620" y="1527453"/>
                      <a:pt x="972738" y="1540165"/>
                      <a:pt x="1102526" y="1543510"/>
                    </a:cubicBezTo>
                    <a:cubicBezTo>
                      <a:pt x="1266433" y="1546855"/>
                      <a:pt x="1425657" y="1515411"/>
                      <a:pt x="1569494" y="1436468"/>
                    </a:cubicBezTo>
                    <a:cubicBezTo>
                      <a:pt x="1861850" y="1276575"/>
                      <a:pt x="2046497" y="1033725"/>
                      <a:pt x="2125440" y="713939"/>
                    </a:cubicBezTo>
                    <a:cubicBezTo>
                      <a:pt x="2142834" y="641686"/>
                      <a:pt x="2158221" y="567427"/>
                      <a:pt x="2184312" y="497850"/>
                    </a:cubicBezTo>
                    <a:cubicBezTo>
                      <a:pt x="2218432" y="405527"/>
                      <a:pt x="2262587" y="316548"/>
                      <a:pt x="2303396" y="227570"/>
                    </a:cubicBezTo>
                    <a:cubicBezTo>
                      <a:pt x="2307410" y="220211"/>
                      <a:pt x="2315438" y="213521"/>
                      <a:pt x="2322797" y="208169"/>
                    </a:cubicBezTo>
                    <a:cubicBezTo>
                      <a:pt x="2360931" y="181409"/>
                      <a:pt x="2401071" y="156655"/>
                      <a:pt x="2439874" y="129895"/>
                    </a:cubicBezTo>
                    <a:cubicBezTo>
                      <a:pt x="2476000" y="105142"/>
                      <a:pt x="2486035" y="63663"/>
                      <a:pt x="2463289" y="31551"/>
                    </a:cubicBezTo>
                    <a:close/>
                    <a:moveTo>
                      <a:pt x="2230474" y="215528"/>
                    </a:moveTo>
                    <a:cubicBezTo>
                      <a:pt x="2182974" y="267042"/>
                      <a:pt x="2156214" y="330598"/>
                      <a:pt x="2134806" y="395491"/>
                    </a:cubicBezTo>
                    <a:cubicBezTo>
                      <a:pt x="2087306" y="534645"/>
                      <a:pt x="2043821" y="675806"/>
                      <a:pt x="1990969" y="813622"/>
                    </a:cubicBezTo>
                    <a:cubicBezTo>
                      <a:pt x="1960195" y="895241"/>
                      <a:pt x="1916709" y="973515"/>
                      <a:pt x="1875900" y="1051789"/>
                    </a:cubicBezTo>
                    <a:cubicBezTo>
                      <a:pt x="1779562" y="1239111"/>
                      <a:pt x="1616993" y="1340800"/>
                      <a:pt x="1418298" y="1396328"/>
                    </a:cubicBezTo>
                    <a:cubicBezTo>
                      <a:pt x="1293193" y="1431116"/>
                      <a:pt x="1163406" y="1433792"/>
                      <a:pt x="1034287" y="1438475"/>
                    </a:cubicBezTo>
                    <a:cubicBezTo>
                      <a:pt x="806155" y="1448510"/>
                      <a:pt x="578023" y="1458546"/>
                      <a:pt x="350560" y="1469250"/>
                    </a:cubicBezTo>
                    <a:cubicBezTo>
                      <a:pt x="344539" y="1469250"/>
                      <a:pt x="339856" y="1469250"/>
                      <a:pt x="336511" y="1469919"/>
                    </a:cubicBezTo>
                    <a:cubicBezTo>
                      <a:pt x="315103" y="1465905"/>
                      <a:pt x="308413" y="1450517"/>
                      <a:pt x="316441" y="1431116"/>
                    </a:cubicBezTo>
                    <a:cubicBezTo>
                      <a:pt x="361934" y="1340800"/>
                      <a:pt x="412109" y="1252491"/>
                      <a:pt x="452250" y="1158161"/>
                    </a:cubicBezTo>
                    <a:cubicBezTo>
                      <a:pt x="481686" y="1091260"/>
                      <a:pt x="499080" y="1019007"/>
                      <a:pt x="519820" y="946754"/>
                    </a:cubicBezTo>
                    <a:cubicBezTo>
                      <a:pt x="566650" y="787530"/>
                      <a:pt x="623516" y="633658"/>
                      <a:pt x="731226" y="503871"/>
                    </a:cubicBezTo>
                    <a:cubicBezTo>
                      <a:pt x="873725" y="332605"/>
                      <a:pt x="1062385" y="234260"/>
                      <a:pt x="1274461" y="176726"/>
                    </a:cubicBezTo>
                    <a:cubicBezTo>
                      <a:pt x="1415622" y="138592"/>
                      <a:pt x="1559459" y="137923"/>
                      <a:pt x="1702626" y="155317"/>
                    </a:cubicBezTo>
                    <a:cubicBezTo>
                      <a:pt x="1843787" y="172712"/>
                      <a:pt x="1984279" y="194789"/>
                      <a:pt x="2126109" y="189437"/>
                    </a:cubicBezTo>
                    <a:cubicBezTo>
                      <a:pt x="2152200" y="188768"/>
                      <a:pt x="2177622" y="179402"/>
                      <a:pt x="2203045" y="176057"/>
                    </a:cubicBezTo>
                    <a:cubicBezTo>
                      <a:pt x="2213749" y="176057"/>
                      <a:pt x="2229136" y="177395"/>
                      <a:pt x="2233819" y="184085"/>
                    </a:cubicBezTo>
                    <a:cubicBezTo>
                      <a:pt x="2238502" y="192782"/>
                      <a:pt x="2236495" y="209507"/>
                      <a:pt x="2230474" y="215528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97E8E47-DC78-4CF9-B831-D19CFA4ABBD1}"/>
                  </a:ext>
                </a:extLst>
              </p:cNvPr>
              <p:cNvSpPr/>
              <p:nvPr/>
            </p:nvSpPr>
            <p:spPr>
              <a:xfrm>
                <a:off x="3652285" y="3521584"/>
                <a:ext cx="1323297" cy="933268"/>
              </a:xfrm>
              <a:custGeom>
                <a:avLst/>
                <a:gdLst>
                  <a:gd name="connsiteX0" fmla="*/ 14718 w 1323298"/>
                  <a:gd name="connsiteY0" fmla="*/ 915872 h 933266"/>
                  <a:gd name="connsiteX1" fmla="*/ 287005 w 1323298"/>
                  <a:gd name="connsiteY1" fmla="*/ 574009 h 933266"/>
                  <a:gd name="connsiteX2" fmla="*/ 1168758 w 1323298"/>
                  <a:gd name="connsiteY2" fmla="*/ 38133 h 933266"/>
                  <a:gd name="connsiteX3" fmla="*/ 1323299 w 1323298"/>
                  <a:gd name="connsiteY3" fmla="*/ 1338 h 933266"/>
                  <a:gd name="connsiteX4" fmla="*/ 1305904 w 1323298"/>
                  <a:gd name="connsiteY4" fmla="*/ 0 h 933266"/>
                  <a:gd name="connsiteX5" fmla="*/ 834923 w 1323298"/>
                  <a:gd name="connsiteY5" fmla="*/ 89647 h 933266"/>
                  <a:gd name="connsiteX6" fmla="*/ 459609 w 1323298"/>
                  <a:gd name="connsiteY6" fmla="*/ 277638 h 933266"/>
                  <a:gd name="connsiteX7" fmla="*/ 206055 w 1323298"/>
                  <a:gd name="connsiteY7" fmla="*/ 565312 h 933266"/>
                  <a:gd name="connsiteX8" fmla="*/ 0 w 1323298"/>
                  <a:gd name="connsiteY8" fmla="*/ 933267 h 933266"/>
                  <a:gd name="connsiteX9" fmla="*/ 14718 w 1323298"/>
                  <a:gd name="connsiteY9" fmla="*/ 915872 h 93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23298" h="933266">
                    <a:moveTo>
                      <a:pt x="14718" y="915872"/>
                    </a:moveTo>
                    <a:cubicBezTo>
                      <a:pt x="95668" y="820204"/>
                      <a:pt x="202041" y="666332"/>
                      <a:pt x="287005" y="574009"/>
                    </a:cubicBezTo>
                    <a:cubicBezTo>
                      <a:pt x="535207" y="303061"/>
                      <a:pt x="810169" y="143837"/>
                      <a:pt x="1168758" y="38133"/>
                    </a:cubicBezTo>
                    <a:cubicBezTo>
                      <a:pt x="1210236" y="26091"/>
                      <a:pt x="1273792" y="15387"/>
                      <a:pt x="1323299" y="1338"/>
                    </a:cubicBezTo>
                    <a:cubicBezTo>
                      <a:pt x="1312595" y="669"/>
                      <a:pt x="1309250" y="0"/>
                      <a:pt x="1305904" y="0"/>
                    </a:cubicBezTo>
                    <a:cubicBezTo>
                      <a:pt x="1150694" y="13380"/>
                      <a:pt x="984780" y="45493"/>
                      <a:pt x="834923" y="89647"/>
                    </a:cubicBezTo>
                    <a:cubicBezTo>
                      <a:pt x="700452" y="130457"/>
                      <a:pt x="565981" y="184646"/>
                      <a:pt x="459609" y="277638"/>
                    </a:cubicBezTo>
                    <a:cubicBezTo>
                      <a:pt x="359927" y="364610"/>
                      <a:pt x="280315" y="457602"/>
                      <a:pt x="206055" y="565312"/>
                    </a:cubicBezTo>
                    <a:cubicBezTo>
                      <a:pt x="130457" y="677036"/>
                      <a:pt x="58204" y="812176"/>
                      <a:pt x="0" y="933267"/>
                    </a:cubicBezTo>
                    <a:cubicBezTo>
                      <a:pt x="4683" y="926577"/>
                      <a:pt x="9366" y="920555"/>
                      <a:pt x="14718" y="915872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F47463B-DA52-4AEF-8E9E-016F9D99B58D}"/>
                  </a:ext>
                </a:extLst>
              </p:cNvPr>
              <p:cNvSpPr/>
              <p:nvPr/>
            </p:nvSpPr>
            <p:spPr>
              <a:xfrm>
                <a:off x="3768686" y="3738342"/>
                <a:ext cx="1414954" cy="933055"/>
              </a:xfrm>
              <a:custGeom>
                <a:avLst/>
                <a:gdLst>
                  <a:gd name="connsiteX0" fmla="*/ 0 w 1414952"/>
                  <a:gd name="connsiteY0" fmla="*/ 932598 h 933052"/>
                  <a:gd name="connsiteX1" fmla="*/ 1414953 w 1414952"/>
                  <a:gd name="connsiteY1" fmla="*/ 0 h 933052"/>
                  <a:gd name="connsiteX2" fmla="*/ 0 w 1414952"/>
                  <a:gd name="connsiteY2" fmla="*/ 932598 h 933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14952" h="933052">
                    <a:moveTo>
                      <a:pt x="0" y="932598"/>
                    </a:moveTo>
                    <a:cubicBezTo>
                      <a:pt x="561967" y="948654"/>
                      <a:pt x="1187490" y="537883"/>
                      <a:pt x="1414953" y="0"/>
                    </a:cubicBezTo>
                    <a:cubicBezTo>
                      <a:pt x="1038301" y="458271"/>
                      <a:pt x="569995" y="769360"/>
                      <a:pt x="0" y="932598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95EB4383-3F2B-44A9-8052-37639757CC6D}"/>
                  </a:ext>
                </a:extLst>
              </p:cNvPr>
              <p:cNvSpPr/>
              <p:nvPr/>
            </p:nvSpPr>
            <p:spPr>
              <a:xfrm>
                <a:off x="3652285" y="3467703"/>
                <a:ext cx="1289181" cy="885465"/>
              </a:xfrm>
              <a:custGeom>
                <a:avLst/>
                <a:gdLst>
                  <a:gd name="connsiteX0" fmla="*/ 12711 w 1289179"/>
                  <a:gd name="connsiteY0" fmla="*/ 870075 h 885462"/>
                  <a:gd name="connsiteX1" fmla="*/ 265596 w 1289179"/>
                  <a:gd name="connsiteY1" fmla="*/ 447931 h 885462"/>
                  <a:gd name="connsiteX2" fmla="*/ 705135 w 1289179"/>
                  <a:gd name="connsiteY2" fmla="*/ 138849 h 885462"/>
                  <a:gd name="connsiteX3" fmla="*/ 996823 w 1289179"/>
                  <a:gd name="connsiteY3" fmla="*/ 60575 h 885462"/>
                  <a:gd name="connsiteX4" fmla="*/ 1289179 w 1289179"/>
                  <a:gd name="connsiteY4" fmla="*/ 23779 h 885462"/>
                  <a:gd name="connsiteX5" fmla="*/ 1148687 w 1289179"/>
                  <a:gd name="connsiteY5" fmla="*/ 7723 h 885462"/>
                  <a:gd name="connsiteX6" fmla="*/ 567988 w 1289179"/>
                  <a:gd name="connsiteY6" fmla="*/ 101384 h 885462"/>
                  <a:gd name="connsiteX7" fmla="*/ 193343 w 1289179"/>
                  <a:gd name="connsiteY7" fmla="*/ 413811 h 885462"/>
                  <a:gd name="connsiteX8" fmla="*/ 79612 w 1289179"/>
                  <a:gd name="connsiteY8" fmla="*/ 655992 h 885462"/>
                  <a:gd name="connsiteX9" fmla="*/ 0 w 1289179"/>
                  <a:gd name="connsiteY9" fmla="*/ 885462 h 885462"/>
                  <a:gd name="connsiteX10" fmla="*/ 12711 w 1289179"/>
                  <a:gd name="connsiteY10" fmla="*/ 870075 h 885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89179" h="885462">
                    <a:moveTo>
                      <a:pt x="12711" y="870075"/>
                    </a:moveTo>
                    <a:cubicBezTo>
                      <a:pt x="92323" y="726238"/>
                      <a:pt x="164576" y="575711"/>
                      <a:pt x="265596" y="447931"/>
                    </a:cubicBezTo>
                    <a:cubicBezTo>
                      <a:pt x="376652" y="308108"/>
                      <a:pt x="534538" y="197053"/>
                      <a:pt x="705135" y="138849"/>
                    </a:cubicBezTo>
                    <a:cubicBezTo>
                      <a:pt x="801472" y="106067"/>
                      <a:pt x="893126" y="77969"/>
                      <a:pt x="996823" y="60575"/>
                    </a:cubicBezTo>
                    <a:cubicBezTo>
                      <a:pt x="1091822" y="44519"/>
                      <a:pt x="1190835" y="38498"/>
                      <a:pt x="1289179" y="23779"/>
                    </a:cubicBezTo>
                    <a:cubicBezTo>
                      <a:pt x="1239673" y="17758"/>
                      <a:pt x="1194180" y="12406"/>
                      <a:pt x="1148687" y="7723"/>
                    </a:cubicBezTo>
                    <a:cubicBezTo>
                      <a:pt x="945978" y="-15692"/>
                      <a:pt x="752634" y="13744"/>
                      <a:pt x="567988" y="101384"/>
                    </a:cubicBezTo>
                    <a:cubicBezTo>
                      <a:pt x="415454" y="173637"/>
                      <a:pt x="285667" y="271312"/>
                      <a:pt x="193343" y="413811"/>
                    </a:cubicBezTo>
                    <a:cubicBezTo>
                      <a:pt x="144506" y="489409"/>
                      <a:pt x="107710" y="570359"/>
                      <a:pt x="79612" y="655992"/>
                    </a:cubicBezTo>
                    <a:cubicBezTo>
                      <a:pt x="55528" y="732259"/>
                      <a:pt x="22746" y="807857"/>
                      <a:pt x="0" y="885462"/>
                    </a:cubicBezTo>
                    <a:cubicBezTo>
                      <a:pt x="7359" y="879441"/>
                      <a:pt x="9366" y="875427"/>
                      <a:pt x="12711" y="870075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8A68B57D-0C4E-495D-99E9-1CF6A38BF7DE}"/>
                  </a:ext>
                </a:extLst>
              </p:cNvPr>
              <p:cNvSpPr/>
              <p:nvPr/>
            </p:nvSpPr>
            <p:spPr>
              <a:xfrm>
                <a:off x="4085131" y="3869468"/>
                <a:ext cx="1067070" cy="794220"/>
              </a:xfrm>
              <a:custGeom>
                <a:avLst/>
                <a:gdLst>
                  <a:gd name="connsiteX0" fmla="*/ 0 w 1067068"/>
                  <a:gd name="connsiteY0" fmla="*/ 792775 h 794219"/>
                  <a:gd name="connsiteX1" fmla="*/ 30774 w 1067068"/>
                  <a:gd name="connsiteY1" fmla="*/ 794113 h 794219"/>
                  <a:gd name="connsiteX2" fmla="*/ 418799 w 1067068"/>
                  <a:gd name="connsiteY2" fmla="*/ 760662 h 794219"/>
                  <a:gd name="connsiteX3" fmla="*/ 883760 w 1067068"/>
                  <a:gd name="connsiteY3" fmla="*/ 420806 h 794219"/>
                  <a:gd name="connsiteX4" fmla="*/ 1011541 w 1067068"/>
                  <a:gd name="connsiteY4" fmla="*/ 147851 h 794219"/>
                  <a:gd name="connsiteX5" fmla="*/ 1067069 w 1067068"/>
                  <a:gd name="connsiteY5" fmla="*/ 0 h 794219"/>
                  <a:gd name="connsiteX6" fmla="*/ 0 w 1067068"/>
                  <a:gd name="connsiteY6" fmla="*/ 792775 h 794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7068" h="794219">
                    <a:moveTo>
                      <a:pt x="0" y="792775"/>
                    </a:moveTo>
                    <a:cubicBezTo>
                      <a:pt x="10035" y="794782"/>
                      <a:pt x="20739" y="794113"/>
                      <a:pt x="30774" y="794113"/>
                    </a:cubicBezTo>
                    <a:cubicBezTo>
                      <a:pt x="160562" y="792106"/>
                      <a:pt x="291019" y="790099"/>
                      <a:pt x="418799" y="760662"/>
                    </a:cubicBezTo>
                    <a:cubicBezTo>
                      <a:pt x="622178" y="713163"/>
                      <a:pt x="788761" y="611474"/>
                      <a:pt x="883760" y="420806"/>
                    </a:cubicBezTo>
                    <a:cubicBezTo>
                      <a:pt x="929253" y="330490"/>
                      <a:pt x="971400" y="239505"/>
                      <a:pt x="1011541" y="147851"/>
                    </a:cubicBezTo>
                    <a:cubicBezTo>
                      <a:pt x="1033618" y="99682"/>
                      <a:pt x="1049674" y="48838"/>
                      <a:pt x="1067069" y="0"/>
                    </a:cubicBezTo>
                    <a:cubicBezTo>
                      <a:pt x="790099" y="506439"/>
                      <a:pt x="473658" y="682388"/>
                      <a:pt x="0" y="792775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5EDCEDC-E1E8-4268-B985-2CBB6DF19AF8}"/>
                  </a:ext>
                </a:extLst>
              </p:cNvPr>
              <p:cNvSpPr/>
              <p:nvPr/>
            </p:nvSpPr>
            <p:spPr>
              <a:xfrm>
                <a:off x="3565981" y="3557041"/>
                <a:ext cx="1687241" cy="1110551"/>
              </a:xfrm>
              <a:custGeom>
                <a:avLst/>
                <a:gdLst>
                  <a:gd name="connsiteX0" fmla="*/ 1682556 w 1687239"/>
                  <a:gd name="connsiteY0" fmla="*/ 0 h 1110553"/>
                  <a:gd name="connsiteX1" fmla="*/ 0 w 1687239"/>
                  <a:gd name="connsiteY1" fmla="*/ 1105202 h 1110553"/>
                  <a:gd name="connsiteX2" fmla="*/ 4014 w 1687239"/>
                  <a:gd name="connsiteY2" fmla="*/ 1110554 h 1110553"/>
                  <a:gd name="connsiteX3" fmla="*/ 1687239 w 1687239"/>
                  <a:gd name="connsiteY3" fmla="*/ 5352 h 1110553"/>
                  <a:gd name="connsiteX4" fmla="*/ 1682556 w 1687239"/>
                  <a:gd name="connsiteY4" fmla="*/ 0 h 1110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87239" h="1110553">
                    <a:moveTo>
                      <a:pt x="1682556" y="0"/>
                    </a:moveTo>
                    <a:cubicBezTo>
                      <a:pt x="1121927" y="367955"/>
                      <a:pt x="561298" y="737247"/>
                      <a:pt x="0" y="1105202"/>
                    </a:cubicBezTo>
                    <a:cubicBezTo>
                      <a:pt x="669" y="1107878"/>
                      <a:pt x="1338" y="1109216"/>
                      <a:pt x="4014" y="1110554"/>
                    </a:cubicBezTo>
                    <a:cubicBezTo>
                      <a:pt x="709149" y="955344"/>
                      <a:pt x="1271785" y="588727"/>
                      <a:pt x="1687239" y="5352"/>
                    </a:cubicBezTo>
                    <a:cubicBezTo>
                      <a:pt x="1685232" y="4014"/>
                      <a:pt x="1684563" y="1338"/>
                      <a:pt x="1682556" y="0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0D7E998-D679-463D-B0C8-096475346D3D}"/>
                  </a:ext>
                </a:extLst>
              </p:cNvPr>
              <p:cNvSpPr/>
              <p:nvPr/>
            </p:nvSpPr>
            <p:spPr>
              <a:xfrm>
                <a:off x="3578021" y="3513554"/>
                <a:ext cx="1682559" cy="1111222"/>
              </a:xfrm>
              <a:custGeom>
                <a:avLst/>
                <a:gdLst>
                  <a:gd name="connsiteX0" fmla="*/ 1484530 w 1682556"/>
                  <a:gd name="connsiteY0" fmla="*/ 34788 h 1111222"/>
                  <a:gd name="connsiteX1" fmla="*/ 462954 w 1682556"/>
                  <a:gd name="connsiteY1" fmla="*/ 558622 h 1111222"/>
                  <a:gd name="connsiteX2" fmla="*/ 7359 w 1682556"/>
                  <a:gd name="connsiteY2" fmla="*/ 1096505 h 1111222"/>
                  <a:gd name="connsiteX3" fmla="*/ 0 w 1682556"/>
                  <a:gd name="connsiteY3" fmla="*/ 1111223 h 1111222"/>
                  <a:gd name="connsiteX4" fmla="*/ 1682556 w 1682556"/>
                  <a:gd name="connsiteY4" fmla="*/ 6021 h 1111222"/>
                  <a:gd name="connsiteX5" fmla="*/ 1681218 w 1682556"/>
                  <a:gd name="connsiteY5" fmla="*/ 0 h 1111222"/>
                  <a:gd name="connsiteX6" fmla="*/ 1484530 w 1682556"/>
                  <a:gd name="connsiteY6" fmla="*/ 34788 h 1111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2556" h="1111222">
                    <a:moveTo>
                      <a:pt x="1484530" y="34788"/>
                    </a:moveTo>
                    <a:cubicBezTo>
                      <a:pt x="1091822" y="110386"/>
                      <a:pt x="748620" y="278307"/>
                      <a:pt x="462954" y="558622"/>
                    </a:cubicBezTo>
                    <a:cubicBezTo>
                      <a:pt x="295033" y="724536"/>
                      <a:pt x="149189" y="907844"/>
                      <a:pt x="7359" y="1096505"/>
                    </a:cubicBezTo>
                    <a:cubicBezTo>
                      <a:pt x="5352" y="1099850"/>
                      <a:pt x="7359" y="1105871"/>
                      <a:pt x="0" y="1111223"/>
                    </a:cubicBezTo>
                    <a:cubicBezTo>
                      <a:pt x="548587" y="708480"/>
                      <a:pt x="1107209" y="340525"/>
                      <a:pt x="1682556" y="6021"/>
                    </a:cubicBezTo>
                    <a:cubicBezTo>
                      <a:pt x="1681887" y="3345"/>
                      <a:pt x="1681887" y="2676"/>
                      <a:pt x="1681218" y="0"/>
                    </a:cubicBezTo>
                    <a:cubicBezTo>
                      <a:pt x="1615655" y="12042"/>
                      <a:pt x="1550093" y="22746"/>
                      <a:pt x="1484530" y="34788"/>
                    </a:cubicBezTo>
                    <a:close/>
                  </a:path>
                </a:pathLst>
              </a:custGeom>
              <a:grpFill/>
              <a:ln w="66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FE5E6DC-9584-4736-992E-A9EBC8E46566}"/>
              </a:ext>
            </a:extLst>
          </p:cNvPr>
          <p:cNvGrpSpPr/>
          <p:nvPr/>
        </p:nvGrpSpPr>
        <p:grpSpPr>
          <a:xfrm>
            <a:off x="5573547" y="1676624"/>
            <a:ext cx="3314236" cy="2827733"/>
            <a:chOff x="4180160" y="1342593"/>
            <a:chExt cx="2485677" cy="2120800"/>
          </a:xfrm>
        </p:grpSpPr>
        <p:sp>
          <p:nvSpPr>
            <p:cNvPr id="65" name="Freeform 89">
              <a:extLst>
                <a:ext uri="{FF2B5EF4-FFF2-40B4-BE49-F238E27FC236}">
                  <a16:creationId xmlns:a16="http://schemas.microsoft.com/office/drawing/2014/main" id="{6ED1390F-2F0F-4880-9BF6-0AA6D6DCCA17}"/>
                </a:ext>
              </a:extLst>
            </p:cNvPr>
            <p:cNvSpPr>
              <a:spLocks/>
            </p:cNvSpPr>
            <p:nvPr/>
          </p:nvSpPr>
          <p:spPr>
            <a:xfrm>
              <a:off x="5257293" y="2616357"/>
              <a:ext cx="1408544" cy="288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4000" tIns="346513" rIns="48000" bIns="346513" numCol="1" spcCol="1270" anchor="ctr" anchorCtr="0">
              <a:noAutofit/>
            </a:bodyPr>
            <a:lstStyle/>
            <a:p>
              <a:pPr marL="23998" defTabSz="914354"/>
              <a: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  <a:t>Increased glucagon secretion</a:t>
              </a:r>
            </a:p>
          </p:txBody>
        </p:sp>
        <p:sp>
          <p:nvSpPr>
            <p:cNvPr id="66" name="Freeform 89">
              <a:extLst>
                <a:ext uri="{FF2B5EF4-FFF2-40B4-BE49-F238E27FC236}">
                  <a16:creationId xmlns:a16="http://schemas.microsoft.com/office/drawing/2014/main" id="{C48BEF62-487B-4FCB-AA07-6D2DDE0FDA7F}"/>
                </a:ext>
              </a:extLst>
            </p:cNvPr>
            <p:cNvSpPr>
              <a:spLocks/>
            </p:cNvSpPr>
            <p:nvPr/>
          </p:nvSpPr>
          <p:spPr>
            <a:xfrm>
              <a:off x="5257293" y="3004538"/>
              <a:ext cx="1408544" cy="288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1587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44000" tIns="346513" rIns="48000" bIns="346513" numCol="1" spcCol="1270" anchor="ctr" anchorCtr="0">
              <a:noAutofit/>
            </a:bodyPr>
            <a:lstStyle/>
            <a:p>
              <a:pPr marL="23998" defTabSz="914354"/>
              <a: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  <a:t>Hepatic sensitivity </a:t>
              </a:r>
              <a:b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</a:br>
              <a: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  <a:t>to glucagon</a:t>
              </a:r>
            </a:p>
          </p:txBody>
        </p:sp>
        <p:sp>
          <p:nvSpPr>
            <p:cNvPr id="67" name="Rectangle: Rounded Corners 66">
              <a:extLst>
                <a:ext uri="{FF2B5EF4-FFF2-40B4-BE49-F238E27FC236}">
                  <a16:creationId xmlns:a16="http://schemas.microsoft.com/office/drawing/2014/main" id="{E04D0530-B2DF-4159-93E9-8D5F560C7FAC}"/>
                </a:ext>
              </a:extLst>
            </p:cNvPr>
            <p:cNvSpPr/>
            <p:nvPr/>
          </p:nvSpPr>
          <p:spPr>
            <a:xfrm>
              <a:off x="4825134" y="1344723"/>
              <a:ext cx="1584000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0" rtlCol="0" anchor="ctr"/>
            <a:lstStyle/>
            <a:p>
              <a:pPr marL="575972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Pancreas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C70576C-A8E2-4AD8-8382-741BA52CCF25}"/>
                </a:ext>
              </a:extLst>
            </p:cNvPr>
            <p:cNvSpPr txBox="1"/>
            <p:nvPr/>
          </p:nvSpPr>
          <p:spPr>
            <a:xfrm>
              <a:off x="4180160" y="2150667"/>
              <a:ext cx="756000" cy="180000"/>
            </a:xfrm>
            <a:prstGeom prst="roundRect">
              <a:avLst>
                <a:gd name="adj" fmla="val 25991"/>
              </a:avLst>
            </a:prstGeom>
            <a:solidFill>
              <a:srgbClr val="C9DD03"/>
            </a:solidFill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  <a:t>Beta cells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02E5109-032E-42FD-9DFD-813BD52864AB}"/>
                </a:ext>
              </a:extLst>
            </p:cNvPr>
            <p:cNvSpPr txBox="1"/>
            <p:nvPr/>
          </p:nvSpPr>
          <p:spPr>
            <a:xfrm>
              <a:off x="5596770" y="2150667"/>
              <a:ext cx="756000" cy="180000"/>
            </a:xfrm>
            <a:prstGeom prst="roundRect">
              <a:avLst>
                <a:gd name="adj" fmla="val 24126"/>
              </a:avLst>
            </a:prstGeom>
            <a:solidFill>
              <a:srgbClr val="C9DD03"/>
            </a:solidFill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txBody>
            <a:bodyPr wrap="square" lIns="0" tIns="0" rIns="0" bIns="0" rtlCol="0" anchor="ctr">
              <a:noAutofit/>
            </a:bodyPr>
            <a:lstStyle/>
            <a:p>
              <a:pPr algn="ctr" defTabSz="914354"/>
              <a:r>
                <a:rPr lang="en-GB" sz="1067" dirty="0">
                  <a:solidFill>
                    <a:srgbClr val="005AD2"/>
                  </a:solidFill>
                  <a:latin typeface="Aptos" panose="020B0004020202020204" pitchFamily="34" charset="0"/>
                </a:rPr>
                <a:t>Alpha cells</a:t>
              </a: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307783D8-0CD5-4CA8-AB4B-3C4A558D592E}"/>
                </a:ext>
              </a:extLst>
            </p:cNvPr>
            <p:cNvSpPr/>
            <p:nvPr/>
          </p:nvSpPr>
          <p:spPr>
            <a:xfrm rot="5400000">
              <a:off x="5191799" y="1394660"/>
              <a:ext cx="120244" cy="1417969"/>
            </a:xfrm>
            <a:prstGeom prst="leftBracket">
              <a:avLst>
                <a:gd name="adj" fmla="val 0"/>
              </a:avLst>
            </a:prstGeom>
            <a:ln w="19050">
              <a:solidFill>
                <a:srgbClr val="C9DD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000000"/>
                </a:solidFill>
                <a:latin typeface="Aptos" panose="020B0004020202020204" pitchFamily="34" charset="0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B7DF338-8131-4916-A2BC-EAE7C8680EEB}"/>
                </a:ext>
              </a:extLst>
            </p:cNvPr>
            <p:cNvCxnSpPr>
              <a:cxnSpLocks/>
            </p:cNvCxnSpPr>
            <p:nvPr/>
          </p:nvCxnSpPr>
          <p:spPr>
            <a:xfrm>
              <a:off x="5617134" y="1852323"/>
              <a:ext cx="0" cy="183153"/>
            </a:xfrm>
            <a:prstGeom prst="line">
              <a:avLst/>
            </a:prstGeom>
            <a:ln w="19050">
              <a:solidFill>
                <a:srgbClr val="C9DD0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4224D4A-F678-4039-9E3D-BBFCFD2CD28F}"/>
                </a:ext>
              </a:extLst>
            </p:cNvPr>
            <p:cNvCxnSpPr>
              <a:cxnSpLocks/>
            </p:cNvCxnSpPr>
            <p:nvPr/>
          </p:nvCxnSpPr>
          <p:spPr>
            <a:xfrm>
              <a:off x="5960906" y="2286875"/>
              <a:ext cx="0" cy="324000"/>
            </a:xfrm>
            <a:prstGeom prst="straightConnector1">
              <a:avLst/>
            </a:prstGeom>
            <a:ln w="19050">
              <a:solidFill>
                <a:srgbClr val="C9DD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106">
              <a:extLst>
                <a:ext uri="{FF2B5EF4-FFF2-40B4-BE49-F238E27FC236}">
                  <a16:creationId xmlns:a16="http://schemas.microsoft.com/office/drawing/2014/main" id="{2BB30B2C-4495-4F4F-8635-3CA333FCAAEA}"/>
                </a:ext>
              </a:extLst>
            </p:cNvPr>
            <p:cNvCxnSpPr>
              <a:cxnSpLocks/>
              <a:stCxn id="68" idx="2"/>
              <a:endCxn id="6" idx="0"/>
            </p:cNvCxnSpPr>
            <p:nvPr/>
          </p:nvCxnSpPr>
          <p:spPr>
            <a:xfrm rot="5400000">
              <a:off x="3999575" y="2821352"/>
              <a:ext cx="1049270" cy="67900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9DD0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7CC58FA-FFDF-4D25-B3B1-D75AAD3581A8}"/>
                </a:ext>
              </a:extLst>
            </p:cNvPr>
            <p:cNvCxnSpPr>
              <a:cxnSpLocks/>
            </p:cNvCxnSpPr>
            <p:nvPr/>
          </p:nvCxnSpPr>
          <p:spPr>
            <a:xfrm>
              <a:off x="5960906" y="3292538"/>
              <a:ext cx="0" cy="170855"/>
            </a:xfrm>
            <a:prstGeom prst="straightConnector1">
              <a:avLst/>
            </a:prstGeom>
            <a:ln w="19050">
              <a:solidFill>
                <a:srgbClr val="3F9C3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5178BD03-FDFF-4025-80A1-CC25192ADF48}"/>
                </a:ext>
              </a:extLst>
            </p:cNvPr>
            <p:cNvSpPr/>
            <p:nvPr/>
          </p:nvSpPr>
          <p:spPr>
            <a:xfrm>
              <a:off x="4653470" y="1342593"/>
              <a:ext cx="507020" cy="507020"/>
            </a:xfrm>
            <a:prstGeom prst="ellipse">
              <a:avLst/>
            </a:prstGeom>
            <a:solidFill>
              <a:srgbClr val="C9DD03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76" name="Graphic 20">
              <a:extLst>
                <a:ext uri="{FF2B5EF4-FFF2-40B4-BE49-F238E27FC236}">
                  <a16:creationId xmlns:a16="http://schemas.microsoft.com/office/drawing/2014/main" id="{FE01DC00-369D-47F7-9BDD-20E8BFF9D14D}"/>
                </a:ext>
              </a:extLst>
            </p:cNvPr>
            <p:cNvGrpSpPr/>
            <p:nvPr/>
          </p:nvGrpSpPr>
          <p:grpSpPr>
            <a:xfrm>
              <a:off x="4697049" y="1491359"/>
              <a:ext cx="421090" cy="276977"/>
              <a:chOff x="3440087" y="2953375"/>
              <a:chExt cx="301426" cy="198267"/>
            </a:xfrm>
            <a:solidFill>
              <a:schemeClr val="bg1"/>
            </a:solidFill>
          </p:grpSpPr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CE75EA1-32C9-4A9E-A7E6-3D67AC594C1F}"/>
                  </a:ext>
                </a:extLst>
              </p:cNvPr>
              <p:cNvSpPr/>
              <p:nvPr/>
            </p:nvSpPr>
            <p:spPr>
              <a:xfrm>
                <a:off x="3476477" y="2978145"/>
                <a:ext cx="265036" cy="114892"/>
              </a:xfrm>
              <a:custGeom>
                <a:avLst/>
                <a:gdLst>
                  <a:gd name="connsiteX0" fmla="*/ 264578 w 265036"/>
                  <a:gd name="connsiteY0" fmla="*/ 5112 h 114892"/>
                  <a:gd name="connsiteX1" fmla="*/ 258219 w 265036"/>
                  <a:gd name="connsiteY1" fmla="*/ 262 h 114892"/>
                  <a:gd name="connsiteX2" fmla="*/ 250746 w 265036"/>
                  <a:gd name="connsiteY2" fmla="*/ 1375 h 114892"/>
                  <a:gd name="connsiteX3" fmla="*/ 247089 w 265036"/>
                  <a:gd name="connsiteY3" fmla="*/ 2170 h 114892"/>
                  <a:gd name="connsiteX4" fmla="*/ 247010 w 265036"/>
                  <a:gd name="connsiteY4" fmla="*/ 2170 h 114892"/>
                  <a:gd name="connsiteX5" fmla="*/ 243750 w 265036"/>
                  <a:gd name="connsiteY5" fmla="*/ 2647 h 114892"/>
                  <a:gd name="connsiteX6" fmla="*/ 234449 w 265036"/>
                  <a:gd name="connsiteY6" fmla="*/ 3522 h 114892"/>
                  <a:gd name="connsiteX7" fmla="*/ 221809 w 265036"/>
                  <a:gd name="connsiteY7" fmla="*/ 5986 h 114892"/>
                  <a:gd name="connsiteX8" fmla="*/ 221729 w 265036"/>
                  <a:gd name="connsiteY8" fmla="*/ 6066 h 114892"/>
                  <a:gd name="connsiteX9" fmla="*/ 221252 w 265036"/>
                  <a:gd name="connsiteY9" fmla="*/ 6304 h 114892"/>
                  <a:gd name="connsiteX10" fmla="*/ 217198 w 265036"/>
                  <a:gd name="connsiteY10" fmla="*/ 7258 h 114892"/>
                  <a:gd name="connsiteX11" fmla="*/ 206307 w 265036"/>
                  <a:gd name="connsiteY11" fmla="*/ 12982 h 114892"/>
                  <a:gd name="connsiteX12" fmla="*/ 205432 w 265036"/>
                  <a:gd name="connsiteY12" fmla="*/ 14572 h 114892"/>
                  <a:gd name="connsiteX13" fmla="*/ 203683 w 265036"/>
                  <a:gd name="connsiteY13" fmla="*/ 14174 h 114892"/>
                  <a:gd name="connsiteX14" fmla="*/ 188738 w 265036"/>
                  <a:gd name="connsiteY14" fmla="*/ 18626 h 114892"/>
                  <a:gd name="connsiteX15" fmla="*/ 187784 w 265036"/>
                  <a:gd name="connsiteY15" fmla="*/ 20852 h 114892"/>
                  <a:gd name="connsiteX16" fmla="*/ 185558 w 265036"/>
                  <a:gd name="connsiteY16" fmla="*/ 19898 h 114892"/>
                  <a:gd name="connsiteX17" fmla="*/ 167353 w 265036"/>
                  <a:gd name="connsiteY17" fmla="*/ 21011 h 114892"/>
                  <a:gd name="connsiteX18" fmla="*/ 162742 w 265036"/>
                  <a:gd name="connsiteY18" fmla="*/ 21647 h 114892"/>
                  <a:gd name="connsiteX19" fmla="*/ 162424 w 265036"/>
                  <a:gd name="connsiteY19" fmla="*/ 21488 h 114892"/>
                  <a:gd name="connsiteX20" fmla="*/ 149228 w 265036"/>
                  <a:gd name="connsiteY20" fmla="*/ 20455 h 114892"/>
                  <a:gd name="connsiteX21" fmla="*/ 142550 w 265036"/>
                  <a:gd name="connsiteY21" fmla="*/ 19103 h 114892"/>
                  <a:gd name="connsiteX22" fmla="*/ 141358 w 265036"/>
                  <a:gd name="connsiteY22" fmla="*/ 18626 h 114892"/>
                  <a:gd name="connsiteX23" fmla="*/ 138337 w 265036"/>
                  <a:gd name="connsiteY23" fmla="*/ 17354 h 114892"/>
                  <a:gd name="connsiteX24" fmla="*/ 135077 w 265036"/>
                  <a:gd name="connsiteY24" fmla="*/ 16241 h 114892"/>
                  <a:gd name="connsiteX25" fmla="*/ 118303 w 265036"/>
                  <a:gd name="connsiteY25" fmla="*/ 11710 h 114892"/>
                  <a:gd name="connsiteX26" fmla="*/ 107810 w 265036"/>
                  <a:gd name="connsiteY26" fmla="*/ 11551 h 114892"/>
                  <a:gd name="connsiteX27" fmla="*/ 105822 w 265036"/>
                  <a:gd name="connsiteY27" fmla="*/ 13061 h 114892"/>
                  <a:gd name="connsiteX28" fmla="*/ 104391 w 265036"/>
                  <a:gd name="connsiteY28" fmla="*/ 11074 h 114892"/>
                  <a:gd name="connsiteX29" fmla="*/ 93500 w 265036"/>
                  <a:gd name="connsiteY29" fmla="*/ 6066 h 114892"/>
                  <a:gd name="connsiteX30" fmla="*/ 88333 w 265036"/>
                  <a:gd name="connsiteY30" fmla="*/ 6384 h 114892"/>
                  <a:gd name="connsiteX31" fmla="*/ 85073 w 265036"/>
                  <a:gd name="connsiteY31" fmla="*/ 6622 h 114892"/>
                  <a:gd name="connsiteX32" fmla="*/ 74262 w 265036"/>
                  <a:gd name="connsiteY32" fmla="*/ 5589 h 114892"/>
                  <a:gd name="connsiteX33" fmla="*/ 69969 w 265036"/>
                  <a:gd name="connsiteY33" fmla="*/ 3204 h 114892"/>
                  <a:gd name="connsiteX34" fmla="*/ 66869 w 265036"/>
                  <a:gd name="connsiteY34" fmla="*/ 1455 h 114892"/>
                  <a:gd name="connsiteX35" fmla="*/ 61463 w 265036"/>
                  <a:gd name="connsiteY35" fmla="*/ 342 h 114892"/>
                  <a:gd name="connsiteX36" fmla="*/ 60509 w 265036"/>
                  <a:gd name="connsiteY36" fmla="*/ 183 h 114892"/>
                  <a:gd name="connsiteX37" fmla="*/ 57885 w 265036"/>
                  <a:gd name="connsiteY37" fmla="*/ 103 h 114892"/>
                  <a:gd name="connsiteX38" fmla="*/ 57726 w 265036"/>
                  <a:gd name="connsiteY38" fmla="*/ 819 h 114892"/>
                  <a:gd name="connsiteX39" fmla="*/ 57567 w 265036"/>
                  <a:gd name="connsiteY39" fmla="*/ 1375 h 114892"/>
                  <a:gd name="connsiteX40" fmla="*/ 32049 w 265036"/>
                  <a:gd name="connsiteY40" fmla="*/ 27848 h 114892"/>
                  <a:gd name="connsiteX41" fmla="*/ 21237 w 265036"/>
                  <a:gd name="connsiteY41" fmla="*/ 29597 h 114892"/>
                  <a:gd name="connsiteX42" fmla="*/ 12890 w 265036"/>
                  <a:gd name="connsiteY42" fmla="*/ 27450 h 114892"/>
                  <a:gd name="connsiteX43" fmla="*/ 12095 w 265036"/>
                  <a:gd name="connsiteY43" fmla="*/ 26894 h 114892"/>
                  <a:gd name="connsiteX44" fmla="*/ 10664 w 265036"/>
                  <a:gd name="connsiteY44" fmla="*/ 25940 h 114892"/>
                  <a:gd name="connsiteX45" fmla="*/ 7007 w 265036"/>
                  <a:gd name="connsiteY45" fmla="*/ 37069 h 114892"/>
                  <a:gd name="connsiteX46" fmla="*/ 6689 w 265036"/>
                  <a:gd name="connsiteY46" fmla="*/ 45735 h 114892"/>
                  <a:gd name="connsiteX47" fmla="*/ 3986 w 265036"/>
                  <a:gd name="connsiteY47" fmla="*/ 60283 h 114892"/>
                  <a:gd name="connsiteX48" fmla="*/ 8120 w 265036"/>
                  <a:gd name="connsiteY48" fmla="*/ 87391 h 114892"/>
                  <a:gd name="connsiteX49" fmla="*/ 14082 w 265036"/>
                  <a:gd name="connsiteY49" fmla="*/ 98918 h 114892"/>
                  <a:gd name="connsiteX50" fmla="*/ 18852 w 265036"/>
                  <a:gd name="connsiteY50" fmla="*/ 108855 h 114892"/>
                  <a:gd name="connsiteX51" fmla="*/ 33400 w 265036"/>
                  <a:gd name="connsiteY51" fmla="*/ 112592 h 114892"/>
                  <a:gd name="connsiteX52" fmla="*/ 37375 w 265036"/>
                  <a:gd name="connsiteY52" fmla="*/ 112194 h 114892"/>
                  <a:gd name="connsiteX53" fmla="*/ 44848 w 265036"/>
                  <a:gd name="connsiteY53" fmla="*/ 112989 h 114892"/>
                  <a:gd name="connsiteX54" fmla="*/ 48028 w 265036"/>
                  <a:gd name="connsiteY54" fmla="*/ 113466 h 114892"/>
                  <a:gd name="connsiteX55" fmla="*/ 51685 w 265036"/>
                  <a:gd name="connsiteY55" fmla="*/ 114182 h 114892"/>
                  <a:gd name="connsiteX56" fmla="*/ 54785 w 265036"/>
                  <a:gd name="connsiteY56" fmla="*/ 114818 h 114892"/>
                  <a:gd name="connsiteX57" fmla="*/ 62258 w 265036"/>
                  <a:gd name="connsiteY57" fmla="*/ 111956 h 114892"/>
                  <a:gd name="connsiteX58" fmla="*/ 71320 w 265036"/>
                  <a:gd name="connsiteY58" fmla="*/ 106868 h 114892"/>
                  <a:gd name="connsiteX59" fmla="*/ 87061 w 265036"/>
                  <a:gd name="connsiteY59" fmla="*/ 96295 h 114892"/>
                  <a:gd name="connsiteX60" fmla="*/ 88651 w 265036"/>
                  <a:gd name="connsiteY60" fmla="*/ 91287 h 114892"/>
                  <a:gd name="connsiteX61" fmla="*/ 89446 w 265036"/>
                  <a:gd name="connsiteY61" fmla="*/ 88345 h 114892"/>
                  <a:gd name="connsiteX62" fmla="*/ 90002 w 265036"/>
                  <a:gd name="connsiteY62" fmla="*/ 86358 h 114892"/>
                  <a:gd name="connsiteX63" fmla="*/ 92069 w 265036"/>
                  <a:gd name="connsiteY63" fmla="*/ 86676 h 114892"/>
                  <a:gd name="connsiteX64" fmla="*/ 96919 w 265036"/>
                  <a:gd name="connsiteY64" fmla="*/ 82780 h 114892"/>
                  <a:gd name="connsiteX65" fmla="*/ 112262 w 265036"/>
                  <a:gd name="connsiteY65" fmla="*/ 77693 h 114892"/>
                  <a:gd name="connsiteX66" fmla="*/ 122119 w 265036"/>
                  <a:gd name="connsiteY66" fmla="*/ 76898 h 114892"/>
                  <a:gd name="connsiteX67" fmla="*/ 131420 w 265036"/>
                  <a:gd name="connsiteY67" fmla="*/ 75705 h 114892"/>
                  <a:gd name="connsiteX68" fmla="*/ 140404 w 265036"/>
                  <a:gd name="connsiteY68" fmla="*/ 76421 h 114892"/>
                  <a:gd name="connsiteX69" fmla="*/ 154395 w 265036"/>
                  <a:gd name="connsiteY69" fmla="*/ 76103 h 114892"/>
                  <a:gd name="connsiteX70" fmla="*/ 162822 w 265036"/>
                  <a:gd name="connsiteY70" fmla="*/ 77454 h 114892"/>
                  <a:gd name="connsiteX71" fmla="*/ 173315 w 265036"/>
                  <a:gd name="connsiteY71" fmla="*/ 77454 h 114892"/>
                  <a:gd name="connsiteX72" fmla="*/ 180391 w 265036"/>
                  <a:gd name="connsiteY72" fmla="*/ 77375 h 114892"/>
                  <a:gd name="connsiteX73" fmla="*/ 191838 w 265036"/>
                  <a:gd name="connsiteY73" fmla="*/ 73002 h 114892"/>
                  <a:gd name="connsiteX74" fmla="*/ 205989 w 265036"/>
                  <a:gd name="connsiteY74" fmla="*/ 67914 h 114892"/>
                  <a:gd name="connsiteX75" fmla="*/ 215767 w 265036"/>
                  <a:gd name="connsiteY75" fmla="*/ 63383 h 114892"/>
                  <a:gd name="connsiteX76" fmla="*/ 224035 w 265036"/>
                  <a:gd name="connsiteY76" fmla="*/ 57341 h 114892"/>
                  <a:gd name="connsiteX77" fmla="*/ 235482 w 265036"/>
                  <a:gd name="connsiteY77" fmla="*/ 48597 h 114892"/>
                  <a:gd name="connsiteX78" fmla="*/ 235562 w 265036"/>
                  <a:gd name="connsiteY78" fmla="*/ 48517 h 114892"/>
                  <a:gd name="connsiteX79" fmla="*/ 243194 w 265036"/>
                  <a:gd name="connsiteY79" fmla="*/ 44145 h 114892"/>
                  <a:gd name="connsiteX80" fmla="*/ 251859 w 265036"/>
                  <a:gd name="connsiteY80" fmla="*/ 36592 h 114892"/>
                  <a:gd name="connsiteX81" fmla="*/ 259332 w 265036"/>
                  <a:gd name="connsiteY81" fmla="*/ 25304 h 114892"/>
                  <a:gd name="connsiteX82" fmla="*/ 261637 w 265036"/>
                  <a:gd name="connsiteY82" fmla="*/ 15923 h 114892"/>
                  <a:gd name="connsiteX83" fmla="*/ 260922 w 265036"/>
                  <a:gd name="connsiteY83" fmla="*/ 14254 h 114892"/>
                  <a:gd name="connsiteX84" fmla="*/ 262432 w 265036"/>
                  <a:gd name="connsiteY84" fmla="*/ 13141 h 114892"/>
                  <a:gd name="connsiteX85" fmla="*/ 264578 w 265036"/>
                  <a:gd name="connsiteY85" fmla="*/ 5112 h 11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265036" h="114892">
                    <a:moveTo>
                      <a:pt x="264578" y="5112"/>
                    </a:moveTo>
                    <a:cubicBezTo>
                      <a:pt x="263545" y="2091"/>
                      <a:pt x="261240" y="421"/>
                      <a:pt x="258219" y="262"/>
                    </a:cubicBezTo>
                    <a:cubicBezTo>
                      <a:pt x="255834" y="183"/>
                      <a:pt x="253369" y="739"/>
                      <a:pt x="250746" y="1375"/>
                    </a:cubicBezTo>
                    <a:cubicBezTo>
                      <a:pt x="249553" y="1614"/>
                      <a:pt x="248282" y="1932"/>
                      <a:pt x="247089" y="2170"/>
                    </a:cubicBezTo>
                    <a:lnTo>
                      <a:pt x="247010" y="2170"/>
                    </a:lnTo>
                    <a:cubicBezTo>
                      <a:pt x="245976" y="2329"/>
                      <a:pt x="244943" y="2488"/>
                      <a:pt x="243750" y="2647"/>
                    </a:cubicBezTo>
                    <a:cubicBezTo>
                      <a:pt x="240729" y="3124"/>
                      <a:pt x="237629" y="3681"/>
                      <a:pt x="234449" y="3522"/>
                    </a:cubicBezTo>
                    <a:cubicBezTo>
                      <a:pt x="228884" y="3204"/>
                      <a:pt x="225148" y="3999"/>
                      <a:pt x="221809" y="5986"/>
                    </a:cubicBezTo>
                    <a:lnTo>
                      <a:pt x="221729" y="6066"/>
                    </a:lnTo>
                    <a:cubicBezTo>
                      <a:pt x="221570" y="6145"/>
                      <a:pt x="221411" y="6225"/>
                      <a:pt x="221252" y="6304"/>
                    </a:cubicBezTo>
                    <a:cubicBezTo>
                      <a:pt x="220219" y="6861"/>
                      <a:pt x="218788" y="7735"/>
                      <a:pt x="217198" y="7258"/>
                    </a:cubicBezTo>
                    <a:cubicBezTo>
                      <a:pt x="212428" y="6145"/>
                      <a:pt x="209169" y="7894"/>
                      <a:pt x="206307" y="12982"/>
                    </a:cubicBezTo>
                    <a:lnTo>
                      <a:pt x="205432" y="14572"/>
                    </a:lnTo>
                    <a:lnTo>
                      <a:pt x="203683" y="14174"/>
                    </a:lnTo>
                    <a:cubicBezTo>
                      <a:pt x="195734" y="12266"/>
                      <a:pt x="191282" y="12425"/>
                      <a:pt x="188738" y="18626"/>
                    </a:cubicBezTo>
                    <a:lnTo>
                      <a:pt x="187784" y="20852"/>
                    </a:lnTo>
                    <a:lnTo>
                      <a:pt x="185558" y="19898"/>
                    </a:lnTo>
                    <a:cubicBezTo>
                      <a:pt x="178880" y="16957"/>
                      <a:pt x="173157" y="17354"/>
                      <a:pt x="167353" y="21011"/>
                    </a:cubicBezTo>
                    <a:cubicBezTo>
                      <a:pt x="166081" y="21965"/>
                      <a:pt x="164094" y="22044"/>
                      <a:pt x="162742" y="21647"/>
                    </a:cubicBezTo>
                    <a:lnTo>
                      <a:pt x="162424" y="21488"/>
                    </a:lnTo>
                    <a:cubicBezTo>
                      <a:pt x="158449" y="19660"/>
                      <a:pt x="154316" y="19739"/>
                      <a:pt x="149228" y="20455"/>
                    </a:cubicBezTo>
                    <a:cubicBezTo>
                      <a:pt x="146922" y="20932"/>
                      <a:pt x="144617" y="19978"/>
                      <a:pt x="142550" y="19103"/>
                    </a:cubicBezTo>
                    <a:cubicBezTo>
                      <a:pt x="142153" y="18944"/>
                      <a:pt x="141755" y="18785"/>
                      <a:pt x="141358" y="18626"/>
                    </a:cubicBezTo>
                    <a:cubicBezTo>
                      <a:pt x="140245" y="18308"/>
                      <a:pt x="139291" y="17831"/>
                      <a:pt x="138337" y="17354"/>
                    </a:cubicBezTo>
                    <a:cubicBezTo>
                      <a:pt x="137144" y="16798"/>
                      <a:pt x="135952" y="16241"/>
                      <a:pt x="135077" y="16241"/>
                    </a:cubicBezTo>
                    <a:cubicBezTo>
                      <a:pt x="129115" y="16400"/>
                      <a:pt x="123789" y="14890"/>
                      <a:pt x="118303" y="11710"/>
                    </a:cubicBezTo>
                    <a:cubicBezTo>
                      <a:pt x="114169" y="9245"/>
                      <a:pt x="110910" y="9245"/>
                      <a:pt x="107810" y="11551"/>
                    </a:cubicBezTo>
                    <a:lnTo>
                      <a:pt x="105822" y="13061"/>
                    </a:lnTo>
                    <a:lnTo>
                      <a:pt x="104391" y="11074"/>
                    </a:lnTo>
                    <a:cubicBezTo>
                      <a:pt x="101927" y="7576"/>
                      <a:pt x="98588" y="6066"/>
                      <a:pt x="93500" y="6066"/>
                    </a:cubicBezTo>
                    <a:cubicBezTo>
                      <a:pt x="91831" y="6066"/>
                      <a:pt x="90082" y="6225"/>
                      <a:pt x="88333" y="6384"/>
                    </a:cubicBezTo>
                    <a:cubicBezTo>
                      <a:pt x="87220" y="6463"/>
                      <a:pt x="86186" y="6543"/>
                      <a:pt x="85073" y="6622"/>
                    </a:cubicBezTo>
                    <a:cubicBezTo>
                      <a:pt x="81814" y="6781"/>
                      <a:pt x="77998" y="6861"/>
                      <a:pt x="74262" y="5589"/>
                    </a:cubicBezTo>
                    <a:cubicBezTo>
                      <a:pt x="72592" y="5032"/>
                      <a:pt x="71241" y="4078"/>
                      <a:pt x="69969" y="3204"/>
                    </a:cubicBezTo>
                    <a:cubicBezTo>
                      <a:pt x="68935" y="2488"/>
                      <a:pt x="67902" y="1773"/>
                      <a:pt x="66869" y="1455"/>
                    </a:cubicBezTo>
                    <a:cubicBezTo>
                      <a:pt x="65199" y="819"/>
                      <a:pt x="63371" y="580"/>
                      <a:pt x="61463" y="342"/>
                    </a:cubicBezTo>
                    <a:cubicBezTo>
                      <a:pt x="61145" y="342"/>
                      <a:pt x="60827" y="262"/>
                      <a:pt x="60509" y="183"/>
                    </a:cubicBezTo>
                    <a:cubicBezTo>
                      <a:pt x="59873" y="103"/>
                      <a:pt x="58283" y="-135"/>
                      <a:pt x="57885" y="103"/>
                    </a:cubicBezTo>
                    <a:cubicBezTo>
                      <a:pt x="57806" y="183"/>
                      <a:pt x="57726" y="580"/>
                      <a:pt x="57726" y="819"/>
                    </a:cubicBezTo>
                    <a:cubicBezTo>
                      <a:pt x="57726" y="978"/>
                      <a:pt x="57647" y="1216"/>
                      <a:pt x="57567" y="1375"/>
                    </a:cubicBezTo>
                    <a:cubicBezTo>
                      <a:pt x="54626" y="13777"/>
                      <a:pt x="44609" y="24191"/>
                      <a:pt x="32049" y="27848"/>
                    </a:cubicBezTo>
                    <a:cubicBezTo>
                      <a:pt x="27915" y="29040"/>
                      <a:pt x="24417" y="29597"/>
                      <a:pt x="21237" y="29597"/>
                    </a:cubicBezTo>
                    <a:cubicBezTo>
                      <a:pt x="18932" y="29597"/>
                      <a:pt x="15672" y="29199"/>
                      <a:pt x="12890" y="27450"/>
                    </a:cubicBezTo>
                    <a:cubicBezTo>
                      <a:pt x="12731" y="27371"/>
                      <a:pt x="12413" y="27132"/>
                      <a:pt x="12095" y="26894"/>
                    </a:cubicBezTo>
                    <a:cubicBezTo>
                      <a:pt x="11856" y="26735"/>
                      <a:pt x="11220" y="26258"/>
                      <a:pt x="10664" y="25940"/>
                    </a:cubicBezTo>
                    <a:cubicBezTo>
                      <a:pt x="8358" y="29279"/>
                      <a:pt x="7484" y="33572"/>
                      <a:pt x="7007" y="37069"/>
                    </a:cubicBezTo>
                    <a:cubicBezTo>
                      <a:pt x="6530" y="40011"/>
                      <a:pt x="6212" y="43111"/>
                      <a:pt x="6689" y="45735"/>
                    </a:cubicBezTo>
                    <a:cubicBezTo>
                      <a:pt x="7722" y="50822"/>
                      <a:pt x="6769" y="55672"/>
                      <a:pt x="3986" y="60283"/>
                    </a:cubicBezTo>
                    <a:cubicBezTo>
                      <a:pt x="-2453" y="70538"/>
                      <a:pt x="-1102" y="79123"/>
                      <a:pt x="8120" y="87391"/>
                    </a:cubicBezTo>
                    <a:cubicBezTo>
                      <a:pt x="11061" y="90174"/>
                      <a:pt x="14003" y="93592"/>
                      <a:pt x="14082" y="98918"/>
                    </a:cubicBezTo>
                    <a:cubicBezTo>
                      <a:pt x="14162" y="103927"/>
                      <a:pt x="16706" y="107106"/>
                      <a:pt x="18852" y="108855"/>
                    </a:cubicBezTo>
                    <a:cubicBezTo>
                      <a:pt x="22747" y="112035"/>
                      <a:pt x="28392" y="113466"/>
                      <a:pt x="33400" y="112592"/>
                    </a:cubicBezTo>
                    <a:cubicBezTo>
                      <a:pt x="34752" y="112274"/>
                      <a:pt x="36024" y="112194"/>
                      <a:pt x="37375" y="112194"/>
                    </a:cubicBezTo>
                    <a:cubicBezTo>
                      <a:pt x="39839" y="112194"/>
                      <a:pt x="42383" y="112592"/>
                      <a:pt x="44848" y="112989"/>
                    </a:cubicBezTo>
                    <a:cubicBezTo>
                      <a:pt x="45881" y="113148"/>
                      <a:pt x="46994" y="113307"/>
                      <a:pt x="48028" y="113466"/>
                    </a:cubicBezTo>
                    <a:cubicBezTo>
                      <a:pt x="49220" y="113625"/>
                      <a:pt x="50492" y="113943"/>
                      <a:pt x="51685" y="114182"/>
                    </a:cubicBezTo>
                    <a:cubicBezTo>
                      <a:pt x="52797" y="114420"/>
                      <a:pt x="53831" y="114738"/>
                      <a:pt x="54785" y="114818"/>
                    </a:cubicBezTo>
                    <a:cubicBezTo>
                      <a:pt x="60111" y="115295"/>
                      <a:pt x="61542" y="113387"/>
                      <a:pt x="62258" y="111956"/>
                    </a:cubicBezTo>
                    <a:cubicBezTo>
                      <a:pt x="64484" y="107345"/>
                      <a:pt x="68061" y="106789"/>
                      <a:pt x="71320" y="106868"/>
                    </a:cubicBezTo>
                    <a:cubicBezTo>
                      <a:pt x="78714" y="106709"/>
                      <a:pt x="83881" y="103291"/>
                      <a:pt x="87061" y="96295"/>
                    </a:cubicBezTo>
                    <a:cubicBezTo>
                      <a:pt x="87776" y="94784"/>
                      <a:pt x="88174" y="93115"/>
                      <a:pt x="88651" y="91287"/>
                    </a:cubicBezTo>
                    <a:cubicBezTo>
                      <a:pt x="88889" y="90333"/>
                      <a:pt x="89128" y="89299"/>
                      <a:pt x="89446" y="88345"/>
                    </a:cubicBezTo>
                    <a:lnTo>
                      <a:pt x="90002" y="86358"/>
                    </a:lnTo>
                    <a:lnTo>
                      <a:pt x="92069" y="86676"/>
                    </a:lnTo>
                    <a:cubicBezTo>
                      <a:pt x="94216" y="86994"/>
                      <a:pt x="95249" y="86119"/>
                      <a:pt x="96919" y="82780"/>
                    </a:cubicBezTo>
                    <a:cubicBezTo>
                      <a:pt x="100893" y="75069"/>
                      <a:pt x="104789" y="73797"/>
                      <a:pt x="112262" y="77693"/>
                    </a:cubicBezTo>
                    <a:cubicBezTo>
                      <a:pt x="116793" y="79998"/>
                      <a:pt x="119337" y="79759"/>
                      <a:pt x="122119" y="76898"/>
                    </a:cubicBezTo>
                    <a:cubicBezTo>
                      <a:pt x="124663" y="73877"/>
                      <a:pt x="128558" y="73400"/>
                      <a:pt x="131420" y="75705"/>
                    </a:cubicBezTo>
                    <a:cubicBezTo>
                      <a:pt x="133805" y="77772"/>
                      <a:pt x="136349" y="78011"/>
                      <a:pt x="140404" y="76421"/>
                    </a:cubicBezTo>
                    <a:cubicBezTo>
                      <a:pt x="145253" y="74354"/>
                      <a:pt x="149546" y="74274"/>
                      <a:pt x="154395" y="76103"/>
                    </a:cubicBezTo>
                    <a:cubicBezTo>
                      <a:pt x="157337" y="77136"/>
                      <a:pt x="160596" y="77375"/>
                      <a:pt x="162822" y="77454"/>
                    </a:cubicBezTo>
                    <a:cubicBezTo>
                      <a:pt x="166320" y="77613"/>
                      <a:pt x="169897" y="77534"/>
                      <a:pt x="173315" y="77454"/>
                    </a:cubicBezTo>
                    <a:cubicBezTo>
                      <a:pt x="175700" y="77375"/>
                      <a:pt x="178085" y="77295"/>
                      <a:pt x="180391" y="77375"/>
                    </a:cubicBezTo>
                    <a:cubicBezTo>
                      <a:pt x="185161" y="77454"/>
                      <a:pt x="188976" y="75944"/>
                      <a:pt x="191838" y="73002"/>
                    </a:cubicBezTo>
                    <a:cubicBezTo>
                      <a:pt x="195575" y="69027"/>
                      <a:pt x="200504" y="67199"/>
                      <a:pt x="205989" y="67914"/>
                    </a:cubicBezTo>
                    <a:cubicBezTo>
                      <a:pt x="209646" y="68391"/>
                      <a:pt x="212269" y="67199"/>
                      <a:pt x="215767" y="63383"/>
                    </a:cubicBezTo>
                    <a:cubicBezTo>
                      <a:pt x="218073" y="60601"/>
                      <a:pt x="221093" y="58454"/>
                      <a:pt x="224035" y="57341"/>
                    </a:cubicBezTo>
                    <a:cubicBezTo>
                      <a:pt x="229202" y="55195"/>
                      <a:pt x="232780" y="52412"/>
                      <a:pt x="235482" y="48597"/>
                    </a:cubicBezTo>
                    <a:lnTo>
                      <a:pt x="235562" y="48517"/>
                    </a:lnTo>
                    <a:cubicBezTo>
                      <a:pt x="237231" y="46450"/>
                      <a:pt x="240332" y="44622"/>
                      <a:pt x="243194" y="44145"/>
                    </a:cubicBezTo>
                    <a:cubicBezTo>
                      <a:pt x="248599" y="43111"/>
                      <a:pt x="250825" y="41203"/>
                      <a:pt x="251859" y="36592"/>
                    </a:cubicBezTo>
                    <a:cubicBezTo>
                      <a:pt x="252972" y="31902"/>
                      <a:pt x="255357" y="28404"/>
                      <a:pt x="259332" y="25304"/>
                    </a:cubicBezTo>
                    <a:cubicBezTo>
                      <a:pt x="263784" y="21886"/>
                      <a:pt x="263942" y="21170"/>
                      <a:pt x="261637" y="15923"/>
                    </a:cubicBezTo>
                    <a:lnTo>
                      <a:pt x="260922" y="14254"/>
                    </a:lnTo>
                    <a:lnTo>
                      <a:pt x="262432" y="13141"/>
                    </a:lnTo>
                    <a:cubicBezTo>
                      <a:pt x="264896" y="10676"/>
                      <a:pt x="265612" y="8132"/>
                      <a:pt x="264578" y="5112"/>
                    </a:cubicBezTo>
                    <a:close/>
                  </a:path>
                </a:pathLst>
              </a:custGeom>
              <a:grpFill/>
              <a:ln w="7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4C8CF6E-72C8-497E-AE8A-C1CF8BEE83B8}"/>
                  </a:ext>
                </a:extLst>
              </p:cNvPr>
              <p:cNvSpPr/>
              <p:nvPr/>
            </p:nvSpPr>
            <p:spPr>
              <a:xfrm>
                <a:off x="3440087" y="2953375"/>
                <a:ext cx="204557" cy="198267"/>
              </a:xfrm>
              <a:custGeom>
                <a:avLst/>
                <a:gdLst>
                  <a:gd name="connsiteX0" fmla="*/ 202074 w 204557"/>
                  <a:gd name="connsiteY0" fmla="*/ 114943 h 198267"/>
                  <a:gd name="connsiteX1" fmla="*/ 193885 w 204557"/>
                  <a:gd name="connsiteY1" fmla="*/ 106596 h 198267"/>
                  <a:gd name="connsiteX2" fmla="*/ 191182 w 204557"/>
                  <a:gd name="connsiteY2" fmla="*/ 106040 h 198267"/>
                  <a:gd name="connsiteX3" fmla="*/ 177270 w 204557"/>
                  <a:gd name="connsiteY3" fmla="*/ 106040 h 198267"/>
                  <a:gd name="connsiteX4" fmla="*/ 166856 w 204557"/>
                  <a:gd name="connsiteY4" fmla="*/ 105245 h 198267"/>
                  <a:gd name="connsiteX5" fmla="*/ 161053 w 204557"/>
                  <a:gd name="connsiteY5" fmla="*/ 105960 h 198267"/>
                  <a:gd name="connsiteX6" fmla="*/ 148890 w 204557"/>
                  <a:gd name="connsiteY6" fmla="*/ 107471 h 198267"/>
                  <a:gd name="connsiteX7" fmla="*/ 147061 w 204557"/>
                  <a:gd name="connsiteY7" fmla="*/ 106755 h 198267"/>
                  <a:gd name="connsiteX8" fmla="*/ 137919 w 204557"/>
                  <a:gd name="connsiteY8" fmla="*/ 110014 h 198267"/>
                  <a:gd name="connsiteX9" fmla="*/ 132911 w 204557"/>
                  <a:gd name="connsiteY9" fmla="*/ 115738 h 198267"/>
                  <a:gd name="connsiteX10" fmla="*/ 130208 w 204557"/>
                  <a:gd name="connsiteY10" fmla="*/ 119475 h 198267"/>
                  <a:gd name="connsiteX11" fmla="*/ 111685 w 204557"/>
                  <a:gd name="connsiteY11" fmla="*/ 136169 h 198267"/>
                  <a:gd name="connsiteX12" fmla="*/ 101748 w 204557"/>
                  <a:gd name="connsiteY12" fmla="*/ 141257 h 198267"/>
                  <a:gd name="connsiteX13" fmla="*/ 96183 w 204557"/>
                  <a:gd name="connsiteY13" fmla="*/ 144119 h 198267"/>
                  <a:gd name="connsiteX14" fmla="*/ 86087 w 204557"/>
                  <a:gd name="connsiteY14" fmla="*/ 143562 h 198267"/>
                  <a:gd name="connsiteX15" fmla="*/ 68756 w 204557"/>
                  <a:gd name="connsiteY15" fmla="*/ 142370 h 198267"/>
                  <a:gd name="connsiteX16" fmla="*/ 46338 w 204557"/>
                  <a:gd name="connsiteY16" fmla="*/ 125278 h 198267"/>
                  <a:gd name="connsiteX17" fmla="*/ 41091 w 204557"/>
                  <a:gd name="connsiteY17" fmla="*/ 115341 h 198267"/>
                  <a:gd name="connsiteX18" fmla="*/ 33460 w 204557"/>
                  <a:gd name="connsiteY18" fmla="*/ 87835 h 198267"/>
                  <a:gd name="connsiteX19" fmla="*/ 37275 w 204557"/>
                  <a:gd name="connsiteY19" fmla="*/ 76626 h 198267"/>
                  <a:gd name="connsiteX20" fmla="*/ 38706 w 204557"/>
                  <a:gd name="connsiteY20" fmla="*/ 55320 h 198267"/>
                  <a:gd name="connsiteX21" fmla="*/ 44430 w 204557"/>
                  <a:gd name="connsiteY21" fmla="*/ 44032 h 198267"/>
                  <a:gd name="connsiteX22" fmla="*/ 48962 w 204557"/>
                  <a:gd name="connsiteY22" fmla="*/ 44986 h 198267"/>
                  <a:gd name="connsiteX23" fmla="*/ 58819 w 204557"/>
                  <a:gd name="connsiteY23" fmla="*/ 49279 h 198267"/>
                  <a:gd name="connsiteX24" fmla="*/ 71777 w 204557"/>
                  <a:gd name="connsiteY24" fmla="*/ 45542 h 198267"/>
                  <a:gd name="connsiteX25" fmla="*/ 83463 w 204557"/>
                  <a:gd name="connsiteY25" fmla="*/ 36082 h 198267"/>
                  <a:gd name="connsiteX26" fmla="*/ 91175 w 204557"/>
                  <a:gd name="connsiteY26" fmla="*/ 14697 h 198267"/>
                  <a:gd name="connsiteX27" fmla="*/ 90777 w 204557"/>
                  <a:gd name="connsiteY27" fmla="*/ 10802 h 198267"/>
                  <a:gd name="connsiteX28" fmla="*/ 86723 w 204557"/>
                  <a:gd name="connsiteY28" fmla="*/ 6350 h 198267"/>
                  <a:gd name="connsiteX29" fmla="*/ 78137 w 204557"/>
                  <a:gd name="connsiteY29" fmla="*/ 3170 h 198267"/>
                  <a:gd name="connsiteX30" fmla="*/ 67246 w 204557"/>
                  <a:gd name="connsiteY30" fmla="*/ 865 h 198267"/>
                  <a:gd name="connsiteX31" fmla="*/ 49439 w 204557"/>
                  <a:gd name="connsiteY31" fmla="*/ 865 h 198267"/>
                  <a:gd name="connsiteX32" fmla="*/ 24158 w 204557"/>
                  <a:gd name="connsiteY32" fmla="*/ 16049 h 198267"/>
                  <a:gd name="connsiteX33" fmla="*/ 18355 w 204557"/>
                  <a:gd name="connsiteY33" fmla="*/ 23521 h 198267"/>
                  <a:gd name="connsiteX34" fmla="*/ 4046 w 204557"/>
                  <a:gd name="connsiteY34" fmla="*/ 116931 h 198267"/>
                  <a:gd name="connsiteX35" fmla="*/ 14301 w 204557"/>
                  <a:gd name="connsiteY35" fmla="*/ 135613 h 198267"/>
                  <a:gd name="connsiteX36" fmla="*/ 36401 w 204557"/>
                  <a:gd name="connsiteY36" fmla="*/ 154453 h 198267"/>
                  <a:gd name="connsiteX37" fmla="*/ 122417 w 204557"/>
                  <a:gd name="connsiteY37" fmla="*/ 148968 h 198267"/>
                  <a:gd name="connsiteX38" fmla="*/ 137522 w 204557"/>
                  <a:gd name="connsiteY38" fmla="*/ 133943 h 198267"/>
                  <a:gd name="connsiteX39" fmla="*/ 157952 w 204557"/>
                  <a:gd name="connsiteY39" fmla="*/ 120508 h 198267"/>
                  <a:gd name="connsiteX40" fmla="*/ 174965 w 204557"/>
                  <a:gd name="connsiteY40" fmla="*/ 131717 h 198267"/>
                  <a:gd name="connsiteX41" fmla="*/ 174011 w 204557"/>
                  <a:gd name="connsiteY41" fmla="*/ 161847 h 198267"/>
                  <a:gd name="connsiteX42" fmla="*/ 168844 w 204557"/>
                  <a:gd name="connsiteY42" fmla="*/ 191738 h 198267"/>
                  <a:gd name="connsiteX43" fmla="*/ 173454 w 204557"/>
                  <a:gd name="connsiteY43" fmla="*/ 198256 h 198267"/>
                  <a:gd name="connsiteX44" fmla="*/ 188320 w 204557"/>
                  <a:gd name="connsiteY44" fmla="*/ 196507 h 198267"/>
                  <a:gd name="connsiteX45" fmla="*/ 201040 w 204557"/>
                  <a:gd name="connsiteY45" fmla="*/ 180608 h 198267"/>
                  <a:gd name="connsiteX46" fmla="*/ 202630 w 204557"/>
                  <a:gd name="connsiteY46" fmla="*/ 171227 h 198267"/>
                  <a:gd name="connsiteX47" fmla="*/ 202074 w 204557"/>
                  <a:gd name="connsiteY47" fmla="*/ 114943 h 198267"/>
                  <a:gd name="connsiteX48" fmla="*/ 85053 w 204557"/>
                  <a:gd name="connsiteY48" fmla="*/ 18593 h 198267"/>
                  <a:gd name="connsiteX49" fmla="*/ 83384 w 204557"/>
                  <a:gd name="connsiteY49" fmla="*/ 24396 h 198267"/>
                  <a:gd name="connsiteX50" fmla="*/ 76229 w 204557"/>
                  <a:gd name="connsiteY50" fmla="*/ 34890 h 198267"/>
                  <a:gd name="connsiteX51" fmla="*/ 64066 w 204557"/>
                  <a:gd name="connsiteY51" fmla="*/ 42124 h 198267"/>
                  <a:gd name="connsiteX52" fmla="*/ 58978 w 204557"/>
                  <a:gd name="connsiteY52" fmla="*/ 41488 h 198267"/>
                  <a:gd name="connsiteX53" fmla="*/ 58660 w 204557"/>
                  <a:gd name="connsiteY53" fmla="*/ 34492 h 198267"/>
                  <a:gd name="connsiteX54" fmla="*/ 71221 w 204557"/>
                  <a:gd name="connsiteY54" fmla="*/ 17639 h 198267"/>
                  <a:gd name="connsiteX55" fmla="*/ 85053 w 204557"/>
                  <a:gd name="connsiteY55" fmla="*/ 18593 h 198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</a:cxnLst>
                <a:rect l="l" t="t" r="r" b="b"/>
                <a:pathLst>
                  <a:path w="204557" h="198267">
                    <a:moveTo>
                      <a:pt x="202074" y="114943"/>
                    </a:moveTo>
                    <a:cubicBezTo>
                      <a:pt x="200881" y="107789"/>
                      <a:pt x="200643" y="107948"/>
                      <a:pt x="193885" y="106596"/>
                    </a:cubicBezTo>
                    <a:cubicBezTo>
                      <a:pt x="193090" y="106596"/>
                      <a:pt x="192057" y="106437"/>
                      <a:pt x="191182" y="106040"/>
                    </a:cubicBezTo>
                    <a:cubicBezTo>
                      <a:pt x="186572" y="103655"/>
                      <a:pt x="182120" y="104132"/>
                      <a:pt x="177270" y="106040"/>
                    </a:cubicBezTo>
                    <a:cubicBezTo>
                      <a:pt x="173931" y="107550"/>
                      <a:pt x="170116" y="108027"/>
                      <a:pt x="166856" y="105245"/>
                    </a:cubicBezTo>
                    <a:cubicBezTo>
                      <a:pt x="164551" y="103337"/>
                      <a:pt x="163120" y="104132"/>
                      <a:pt x="161053" y="105960"/>
                    </a:cubicBezTo>
                    <a:cubicBezTo>
                      <a:pt x="157555" y="109458"/>
                      <a:pt x="153501" y="110094"/>
                      <a:pt x="148890" y="107471"/>
                    </a:cubicBezTo>
                    <a:cubicBezTo>
                      <a:pt x="148333" y="107312"/>
                      <a:pt x="147777" y="106914"/>
                      <a:pt x="147061" y="106755"/>
                    </a:cubicBezTo>
                    <a:cubicBezTo>
                      <a:pt x="141417" y="104291"/>
                      <a:pt x="141099" y="104609"/>
                      <a:pt x="137919" y="110014"/>
                    </a:cubicBezTo>
                    <a:cubicBezTo>
                      <a:pt x="136647" y="112081"/>
                      <a:pt x="134580" y="113751"/>
                      <a:pt x="132911" y="115738"/>
                    </a:cubicBezTo>
                    <a:cubicBezTo>
                      <a:pt x="131957" y="116851"/>
                      <a:pt x="130605" y="117964"/>
                      <a:pt x="130208" y="119475"/>
                    </a:cubicBezTo>
                    <a:cubicBezTo>
                      <a:pt x="127107" y="128378"/>
                      <a:pt x="121384" y="134738"/>
                      <a:pt x="111685" y="136169"/>
                    </a:cubicBezTo>
                    <a:cubicBezTo>
                      <a:pt x="107631" y="136805"/>
                      <a:pt x="104053" y="136964"/>
                      <a:pt x="101748" y="141257"/>
                    </a:cubicBezTo>
                    <a:cubicBezTo>
                      <a:pt x="101032" y="142926"/>
                      <a:pt x="98091" y="143880"/>
                      <a:pt x="96183" y="144119"/>
                    </a:cubicBezTo>
                    <a:cubicBezTo>
                      <a:pt x="92765" y="144516"/>
                      <a:pt x="89267" y="144516"/>
                      <a:pt x="86087" y="143562"/>
                    </a:cubicBezTo>
                    <a:cubicBezTo>
                      <a:pt x="80284" y="141654"/>
                      <a:pt x="74639" y="141177"/>
                      <a:pt x="68756" y="142370"/>
                    </a:cubicBezTo>
                    <a:cubicBezTo>
                      <a:pt x="59058" y="144039"/>
                      <a:pt x="46974" y="136964"/>
                      <a:pt x="46338" y="125278"/>
                    </a:cubicBezTo>
                    <a:cubicBezTo>
                      <a:pt x="46100" y="121144"/>
                      <a:pt x="44351" y="118123"/>
                      <a:pt x="41091" y="115341"/>
                    </a:cubicBezTo>
                    <a:cubicBezTo>
                      <a:pt x="32903" y="108424"/>
                      <a:pt x="30041" y="97295"/>
                      <a:pt x="33460" y="87835"/>
                    </a:cubicBezTo>
                    <a:cubicBezTo>
                      <a:pt x="34334" y="85609"/>
                      <a:pt x="37275" y="79011"/>
                      <a:pt x="37275" y="76626"/>
                    </a:cubicBezTo>
                    <a:cubicBezTo>
                      <a:pt x="37196" y="67801"/>
                      <a:pt x="36639" y="62793"/>
                      <a:pt x="38706" y="55320"/>
                    </a:cubicBezTo>
                    <a:cubicBezTo>
                      <a:pt x="39819" y="51266"/>
                      <a:pt x="40853" y="46655"/>
                      <a:pt x="44430" y="44032"/>
                    </a:cubicBezTo>
                    <a:cubicBezTo>
                      <a:pt x="46020" y="42839"/>
                      <a:pt x="47531" y="44191"/>
                      <a:pt x="48962" y="44986"/>
                    </a:cubicBezTo>
                    <a:cubicBezTo>
                      <a:pt x="51664" y="46576"/>
                      <a:pt x="55560" y="49358"/>
                      <a:pt x="58819" y="49279"/>
                    </a:cubicBezTo>
                    <a:cubicBezTo>
                      <a:pt x="63192" y="49120"/>
                      <a:pt x="67882" y="47450"/>
                      <a:pt x="71777" y="45542"/>
                    </a:cubicBezTo>
                    <a:cubicBezTo>
                      <a:pt x="75593" y="43714"/>
                      <a:pt x="81079" y="39103"/>
                      <a:pt x="83463" y="36082"/>
                    </a:cubicBezTo>
                    <a:cubicBezTo>
                      <a:pt x="88869" y="29245"/>
                      <a:pt x="90777" y="23760"/>
                      <a:pt x="91175" y="14697"/>
                    </a:cubicBezTo>
                    <a:cubicBezTo>
                      <a:pt x="91254" y="13346"/>
                      <a:pt x="91175" y="12074"/>
                      <a:pt x="90777" y="10802"/>
                    </a:cubicBezTo>
                    <a:cubicBezTo>
                      <a:pt x="90062" y="8576"/>
                      <a:pt x="88710" y="7304"/>
                      <a:pt x="86723" y="6350"/>
                    </a:cubicBezTo>
                    <a:cubicBezTo>
                      <a:pt x="84099" y="4999"/>
                      <a:pt x="80840" y="4045"/>
                      <a:pt x="78137" y="3170"/>
                    </a:cubicBezTo>
                    <a:cubicBezTo>
                      <a:pt x="75434" y="2296"/>
                      <a:pt x="70585" y="1421"/>
                      <a:pt x="67246" y="865"/>
                    </a:cubicBezTo>
                    <a:cubicBezTo>
                      <a:pt x="61204" y="-248"/>
                      <a:pt x="55480" y="-328"/>
                      <a:pt x="49439" y="865"/>
                    </a:cubicBezTo>
                    <a:cubicBezTo>
                      <a:pt x="39501" y="2852"/>
                      <a:pt x="30836" y="8576"/>
                      <a:pt x="24158" y="16049"/>
                    </a:cubicBezTo>
                    <a:cubicBezTo>
                      <a:pt x="22012" y="18434"/>
                      <a:pt x="20104" y="20898"/>
                      <a:pt x="18355" y="23521"/>
                    </a:cubicBezTo>
                    <a:cubicBezTo>
                      <a:pt x="-804" y="52299"/>
                      <a:pt x="-3825" y="83860"/>
                      <a:pt x="4046" y="116931"/>
                    </a:cubicBezTo>
                    <a:cubicBezTo>
                      <a:pt x="5636" y="124006"/>
                      <a:pt x="8815" y="130684"/>
                      <a:pt x="14301" y="135613"/>
                    </a:cubicBezTo>
                    <a:cubicBezTo>
                      <a:pt x="21455" y="142052"/>
                      <a:pt x="28769" y="148491"/>
                      <a:pt x="36401" y="154453"/>
                    </a:cubicBezTo>
                    <a:cubicBezTo>
                      <a:pt x="60409" y="173294"/>
                      <a:pt x="98091" y="174407"/>
                      <a:pt x="122417" y="148968"/>
                    </a:cubicBezTo>
                    <a:cubicBezTo>
                      <a:pt x="127425" y="143880"/>
                      <a:pt x="132434" y="138792"/>
                      <a:pt x="137522" y="133943"/>
                    </a:cubicBezTo>
                    <a:cubicBezTo>
                      <a:pt x="143563" y="128140"/>
                      <a:pt x="149844" y="122813"/>
                      <a:pt x="157952" y="120508"/>
                    </a:cubicBezTo>
                    <a:cubicBezTo>
                      <a:pt x="167890" y="117487"/>
                      <a:pt x="174488" y="121542"/>
                      <a:pt x="174965" y="131717"/>
                    </a:cubicBezTo>
                    <a:cubicBezTo>
                      <a:pt x="175521" y="141734"/>
                      <a:pt x="175124" y="151909"/>
                      <a:pt x="174011" y="161847"/>
                    </a:cubicBezTo>
                    <a:cubicBezTo>
                      <a:pt x="173136" y="171863"/>
                      <a:pt x="170593" y="181721"/>
                      <a:pt x="168844" y="191738"/>
                    </a:cubicBezTo>
                    <a:cubicBezTo>
                      <a:pt x="167890" y="196984"/>
                      <a:pt x="168208" y="198097"/>
                      <a:pt x="173454" y="198256"/>
                    </a:cubicBezTo>
                    <a:cubicBezTo>
                      <a:pt x="178542" y="198336"/>
                      <a:pt x="183789" y="198018"/>
                      <a:pt x="188320" y="196507"/>
                    </a:cubicBezTo>
                    <a:cubicBezTo>
                      <a:pt x="195952" y="194281"/>
                      <a:pt x="200325" y="188558"/>
                      <a:pt x="201040" y="180608"/>
                    </a:cubicBezTo>
                    <a:lnTo>
                      <a:pt x="202630" y="171227"/>
                    </a:lnTo>
                    <a:cubicBezTo>
                      <a:pt x="205015" y="152307"/>
                      <a:pt x="205571" y="133625"/>
                      <a:pt x="202074" y="114943"/>
                    </a:cubicBezTo>
                    <a:close/>
                    <a:moveTo>
                      <a:pt x="85053" y="18593"/>
                    </a:moveTo>
                    <a:cubicBezTo>
                      <a:pt x="84894" y="20262"/>
                      <a:pt x="84099" y="22806"/>
                      <a:pt x="83384" y="24396"/>
                    </a:cubicBezTo>
                    <a:cubicBezTo>
                      <a:pt x="80999" y="29643"/>
                      <a:pt x="79250" y="31551"/>
                      <a:pt x="76229" y="34890"/>
                    </a:cubicBezTo>
                    <a:cubicBezTo>
                      <a:pt x="73208" y="38228"/>
                      <a:pt x="68438" y="41011"/>
                      <a:pt x="64066" y="42124"/>
                    </a:cubicBezTo>
                    <a:cubicBezTo>
                      <a:pt x="62317" y="42521"/>
                      <a:pt x="60330" y="42680"/>
                      <a:pt x="58978" y="41488"/>
                    </a:cubicBezTo>
                    <a:cubicBezTo>
                      <a:pt x="57150" y="39818"/>
                      <a:pt x="57706" y="36798"/>
                      <a:pt x="58660" y="34492"/>
                    </a:cubicBezTo>
                    <a:cubicBezTo>
                      <a:pt x="61443" y="27894"/>
                      <a:pt x="66133" y="22568"/>
                      <a:pt x="71221" y="17639"/>
                    </a:cubicBezTo>
                    <a:cubicBezTo>
                      <a:pt x="74719" y="14141"/>
                      <a:pt x="86007" y="9848"/>
                      <a:pt x="85053" y="18593"/>
                    </a:cubicBezTo>
                    <a:close/>
                  </a:path>
                </a:pathLst>
              </a:custGeom>
              <a:grpFill/>
              <a:ln w="7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747C6DD-F4E7-47B1-9249-8D125B066B9B}"/>
              </a:ext>
            </a:extLst>
          </p:cNvPr>
          <p:cNvGrpSpPr/>
          <p:nvPr/>
        </p:nvGrpSpPr>
        <p:grpSpPr>
          <a:xfrm>
            <a:off x="8545513" y="2017865"/>
            <a:ext cx="3355067" cy="2061923"/>
            <a:chOff x="6409134" y="1513398"/>
            <a:chExt cx="2516300" cy="1546442"/>
          </a:xfrm>
        </p:grpSpPr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4EA00BB1-1DCE-4E5D-909D-5AD21ADF7DED}"/>
                </a:ext>
              </a:extLst>
            </p:cNvPr>
            <p:cNvSpPr/>
            <p:nvPr/>
          </p:nvSpPr>
          <p:spPr>
            <a:xfrm>
              <a:off x="7184388" y="1937066"/>
              <a:ext cx="1741046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5984" defTabSz="914354">
                <a:spcAft>
                  <a:spcPts val="267"/>
                </a:spcAft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GI tract</a:t>
              </a:r>
            </a:p>
            <a:p>
              <a:pPr marL="335984" defTabSz="914354">
                <a:lnSpc>
                  <a:spcPts val="1333"/>
                </a:lnSpc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Impaired </a:t>
              </a:r>
            </a:p>
            <a:p>
              <a:pPr marL="335984" defTabSz="914354">
                <a:lnSpc>
                  <a:spcPts val="1333"/>
                </a:lnSpc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incretin effect</a:t>
              </a:r>
            </a:p>
          </p:txBody>
        </p:sp>
        <p:cxnSp>
          <p:nvCxnSpPr>
            <p:cNvPr id="81" name="Connector: Elbow 80">
              <a:extLst>
                <a:ext uri="{FF2B5EF4-FFF2-40B4-BE49-F238E27FC236}">
                  <a16:creationId xmlns:a16="http://schemas.microsoft.com/office/drawing/2014/main" id="{1B225B0E-2F3B-467E-88F6-73F0BF71C764}"/>
                </a:ext>
              </a:extLst>
            </p:cNvPr>
            <p:cNvCxnSpPr>
              <a:cxnSpLocks/>
              <a:stCxn id="80" idx="2"/>
              <a:endCxn id="103" idx="0"/>
            </p:cNvCxnSpPr>
            <p:nvPr/>
          </p:nvCxnSpPr>
          <p:spPr>
            <a:xfrm rot="5400000">
              <a:off x="7649816" y="2654745"/>
              <a:ext cx="615175" cy="19501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72B5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Connector: Elbow 81">
              <a:extLst>
                <a:ext uri="{FF2B5EF4-FFF2-40B4-BE49-F238E27FC236}">
                  <a16:creationId xmlns:a16="http://schemas.microsoft.com/office/drawing/2014/main" id="{FBDFC27E-C220-41D1-9D32-75A497140620}"/>
                </a:ext>
              </a:extLst>
            </p:cNvPr>
            <p:cNvCxnSpPr>
              <a:cxnSpLocks/>
              <a:stCxn id="80" idx="0"/>
              <a:endCxn id="67" idx="3"/>
            </p:cNvCxnSpPr>
            <p:nvPr/>
          </p:nvCxnSpPr>
          <p:spPr>
            <a:xfrm rot="16200000" flipV="1">
              <a:off x="7020189" y="902343"/>
              <a:ext cx="423668" cy="1645777"/>
            </a:xfrm>
            <a:prstGeom prst="bentConnector2">
              <a:avLst/>
            </a:prstGeom>
            <a:ln w="19050">
              <a:solidFill>
                <a:srgbClr val="72B5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12B2ED78-B5DE-4B61-901E-FE1730E37D5F}"/>
                </a:ext>
              </a:extLst>
            </p:cNvPr>
            <p:cNvGrpSpPr/>
            <p:nvPr/>
          </p:nvGrpSpPr>
          <p:grpSpPr>
            <a:xfrm>
              <a:off x="6933157" y="1940792"/>
              <a:ext cx="507020" cy="507020"/>
              <a:chOff x="6933157" y="1940792"/>
              <a:chExt cx="507020" cy="507020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98CDA8B5-15C2-4EA6-A9F0-D263C5A61762}"/>
                  </a:ext>
                </a:extLst>
              </p:cNvPr>
              <p:cNvSpPr/>
              <p:nvPr/>
            </p:nvSpPr>
            <p:spPr>
              <a:xfrm>
                <a:off x="6933157" y="1940792"/>
                <a:ext cx="507020" cy="507020"/>
              </a:xfrm>
              <a:prstGeom prst="ellipse">
                <a:avLst/>
              </a:prstGeom>
              <a:solidFill>
                <a:srgbClr val="72B5CC"/>
              </a:solidFill>
              <a:ln w="9525">
                <a:noFill/>
              </a:ln>
              <a:effectLst>
                <a:outerShdw blurRad="101600" dist="762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54"/>
                <a:endParaRPr lang="en-GB" dirty="0">
                  <a:solidFill>
                    <a:srgbClr val="FFFFFF"/>
                  </a:solidFill>
                  <a:latin typeface="Aptos" panose="020B0004020202020204" pitchFamily="34" charset="0"/>
                </a:endParaRPr>
              </a:p>
            </p:txBody>
          </p:sp>
          <p:grpSp>
            <p:nvGrpSpPr>
              <p:cNvPr id="85" name="Graphic 143">
                <a:extLst>
                  <a:ext uri="{FF2B5EF4-FFF2-40B4-BE49-F238E27FC236}">
                    <a16:creationId xmlns:a16="http://schemas.microsoft.com/office/drawing/2014/main" id="{3BB2F223-73FC-4A3F-BEFA-13C824471CD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004825" y="2033642"/>
                <a:ext cx="356698" cy="370257"/>
                <a:chOff x="2595554" y="519112"/>
                <a:chExt cx="3951779" cy="4102036"/>
              </a:xfrm>
              <a:solidFill>
                <a:schemeClr val="bg1"/>
              </a:solidFill>
            </p:grpSpPr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9691C48D-92AA-4FEE-9B13-782C5076E65D}"/>
                    </a:ext>
                  </a:extLst>
                </p:cNvPr>
                <p:cNvSpPr/>
                <p:nvPr/>
              </p:nvSpPr>
              <p:spPr>
                <a:xfrm>
                  <a:off x="2595554" y="519112"/>
                  <a:ext cx="3951779" cy="4102036"/>
                </a:xfrm>
                <a:custGeom>
                  <a:avLst/>
                  <a:gdLst>
                    <a:gd name="connsiteX0" fmla="*/ 2582902 w 3951779"/>
                    <a:gd name="connsiteY0" fmla="*/ 4102036 h 4102035"/>
                    <a:gd name="connsiteX1" fmla="*/ 2131798 w 3951779"/>
                    <a:gd name="connsiteY1" fmla="*/ 4102036 h 4102035"/>
                    <a:gd name="connsiteX2" fmla="*/ 1927868 w 3951779"/>
                    <a:gd name="connsiteY2" fmla="*/ 3684269 h 4102035"/>
                    <a:gd name="connsiteX3" fmla="*/ 1872909 w 3951779"/>
                    <a:gd name="connsiteY3" fmla="*/ 3205733 h 4102035"/>
                    <a:gd name="connsiteX4" fmla="*/ 2137227 w 3951779"/>
                    <a:gd name="connsiteY4" fmla="*/ 3043618 h 4102035"/>
                    <a:gd name="connsiteX5" fmla="*/ 2326299 w 3951779"/>
                    <a:gd name="connsiteY5" fmla="*/ 3041427 h 4102035"/>
                    <a:gd name="connsiteX6" fmla="*/ 2422025 w 3951779"/>
                    <a:gd name="connsiteY6" fmla="*/ 3011519 h 4102035"/>
                    <a:gd name="connsiteX7" fmla="*/ 2591189 w 3951779"/>
                    <a:gd name="connsiteY7" fmla="*/ 2908649 h 4102035"/>
                    <a:gd name="connsiteX8" fmla="*/ 2902942 w 3951779"/>
                    <a:gd name="connsiteY8" fmla="*/ 2941319 h 4102035"/>
                    <a:gd name="connsiteX9" fmla="*/ 3042198 w 3951779"/>
                    <a:gd name="connsiteY9" fmla="*/ 2914078 h 4102035"/>
                    <a:gd name="connsiteX10" fmla="*/ 3156879 w 3951779"/>
                    <a:gd name="connsiteY10" fmla="*/ 2788824 h 4102035"/>
                    <a:gd name="connsiteX11" fmla="*/ 3272226 w 3951779"/>
                    <a:gd name="connsiteY11" fmla="*/ 2739294 h 4102035"/>
                    <a:gd name="connsiteX12" fmla="*/ 3333567 w 3951779"/>
                    <a:gd name="connsiteY12" fmla="*/ 2614898 h 4102035"/>
                    <a:gd name="connsiteX13" fmla="*/ 3250604 w 3951779"/>
                    <a:gd name="connsiteY13" fmla="*/ 2369915 h 4102035"/>
                    <a:gd name="connsiteX14" fmla="*/ 3320994 w 3951779"/>
                    <a:gd name="connsiteY14" fmla="*/ 2122836 h 4102035"/>
                    <a:gd name="connsiteX15" fmla="*/ 3332805 w 3951779"/>
                    <a:gd name="connsiteY15" fmla="*/ 2017966 h 4102035"/>
                    <a:gd name="connsiteX16" fmla="*/ 3256891 w 3951779"/>
                    <a:gd name="connsiteY16" fmla="*/ 1693925 h 4102035"/>
                    <a:gd name="connsiteX17" fmla="*/ 3376811 w 3951779"/>
                    <a:gd name="connsiteY17" fmla="*/ 1495043 h 4102035"/>
                    <a:gd name="connsiteX18" fmla="*/ 3393861 w 3951779"/>
                    <a:gd name="connsiteY18" fmla="*/ 1364741 h 4102035"/>
                    <a:gd name="connsiteX19" fmla="*/ 3312612 w 3951779"/>
                    <a:gd name="connsiteY19" fmla="*/ 846581 h 4102035"/>
                    <a:gd name="connsiteX20" fmla="*/ 3333377 w 3951779"/>
                    <a:gd name="connsiteY20" fmla="*/ 803909 h 4102035"/>
                    <a:gd name="connsiteX21" fmla="*/ 3322899 w 3951779"/>
                    <a:gd name="connsiteY21" fmla="*/ 703325 h 4102035"/>
                    <a:gd name="connsiteX22" fmla="*/ 3222220 w 3951779"/>
                    <a:gd name="connsiteY22" fmla="*/ 692848 h 4102035"/>
                    <a:gd name="connsiteX23" fmla="*/ 2940280 w 3951779"/>
                    <a:gd name="connsiteY23" fmla="*/ 788860 h 4102035"/>
                    <a:gd name="connsiteX24" fmla="*/ 2692821 w 3951779"/>
                    <a:gd name="connsiteY24" fmla="*/ 757142 h 4102035"/>
                    <a:gd name="connsiteX25" fmla="*/ 2604143 w 3951779"/>
                    <a:gd name="connsiteY25" fmla="*/ 759523 h 4102035"/>
                    <a:gd name="connsiteX26" fmla="*/ 2303058 w 3951779"/>
                    <a:gd name="connsiteY26" fmla="*/ 806767 h 4102035"/>
                    <a:gd name="connsiteX27" fmla="*/ 2119225 w 3951779"/>
                    <a:gd name="connsiteY27" fmla="*/ 715708 h 4102035"/>
                    <a:gd name="connsiteX28" fmla="*/ 1997019 w 3951779"/>
                    <a:gd name="connsiteY28" fmla="*/ 699801 h 4102035"/>
                    <a:gd name="connsiteX29" fmla="*/ 1539534 w 3951779"/>
                    <a:gd name="connsiteY29" fmla="*/ 661034 h 4102035"/>
                    <a:gd name="connsiteX30" fmla="*/ 1442664 w 3951779"/>
                    <a:gd name="connsiteY30" fmla="*/ 643413 h 4102035"/>
                    <a:gd name="connsiteX31" fmla="*/ 1143675 w 3951779"/>
                    <a:gd name="connsiteY31" fmla="*/ 680942 h 4102035"/>
                    <a:gd name="connsiteX32" fmla="*/ 962033 w 3951779"/>
                    <a:gd name="connsiteY32" fmla="*/ 620839 h 4102035"/>
                    <a:gd name="connsiteX33" fmla="*/ 831826 w 3951779"/>
                    <a:gd name="connsiteY33" fmla="*/ 675322 h 4102035"/>
                    <a:gd name="connsiteX34" fmla="*/ 771818 w 3951779"/>
                    <a:gd name="connsiteY34" fmla="*/ 844105 h 4102035"/>
                    <a:gd name="connsiteX35" fmla="*/ 664758 w 3951779"/>
                    <a:gd name="connsiteY35" fmla="*/ 953642 h 4102035"/>
                    <a:gd name="connsiteX36" fmla="*/ 626086 w 3951779"/>
                    <a:gd name="connsiteY36" fmla="*/ 1080039 h 4102035"/>
                    <a:gd name="connsiteX37" fmla="*/ 712192 w 3951779"/>
                    <a:gd name="connsiteY37" fmla="*/ 1344263 h 4102035"/>
                    <a:gd name="connsiteX38" fmla="*/ 639421 w 3951779"/>
                    <a:gd name="connsiteY38" fmla="*/ 1540954 h 4102035"/>
                    <a:gd name="connsiteX39" fmla="*/ 631991 w 3951779"/>
                    <a:gd name="connsiteY39" fmla="*/ 1654968 h 4102035"/>
                    <a:gd name="connsiteX40" fmla="*/ 702858 w 3951779"/>
                    <a:gd name="connsiteY40" fmla="*/ 2213609 h 4102035"/>
                    <a:gd name="connsiteX41" fmla="*/ 740672 w 3951779"/>
                    <a:gd name="connsiteY41" fmla="*/ 2366105 h 4102035"/>
                    <a:gd name="connsiteX42" fmla="*/ 907359 w 3951779"/>
                    <a:gd name="connsiteY42" fmla="*/ 2533745 h 4102035"/>
                    <a:gd name="connsiteX43" fmla="*/ 774390 w 3951779"/>
                    <a:gd name="connsiteY43" fmla="*/ 3057906 h 4102035"/>
                    <a:gd name="connsiteX44" fmla="*/ 685427 w 3951779"/>
                    <a:gd name="connsiteY44" fmla="*/ 3094958 h 4102035"/>
                    <a:gd name="connsiteX45" fmla="*/ 700667 w 3951779"/>
                    <a:gd name="connsiteY45" fmla="*/ 3471767 h 4102035"/>
                    <a:gd name="connsiteX46" fmla="*/ 839446 w 3951779"/>
                    <a:gd name="connsiteY46" fmla="*/ 3650551 h 4102035"/>
                    <a:gd name="connsiteX47" fmla="*/ 906502 w 3951779"/>
                    <a:gd name="connsiteY47" fmla="*/ 3742658 h 4102035"/>
                    <a:gd name="connsiteX48" fmla="*/ 800775 w 3951779"/>
                    <a:gd name="connsiteY48" fmla="*/ 3792378 h 4102035"/>
                    <a:gd name="connsiteX49" fmla="*/ 552172 w 3951779"/>
                    <a:gd name="connsiteY49" fmla="*/ 3460432 h 4102035"/>
                    <a:gd name="connsiteX50" fmla="*/ 550077 w 3951779"/>
                    <a:gd name="connsiteY50" fmla="*/ 3265550 h 4102035"/>
                    <a:gd name="connsiteX51" fmla="*/ 531979 w 3951779"/>
                    <a:gd name="connsiteY51" fmla="*/ 3163442 h 4102035"/>
                    <a:gd name="connsiteX52" fmla="*/ 464256 w 3951779"/>
                    <a:gd name="connsiteY52" fmla="*/ 3107245 h 4102035"/>
                    <a:gd name="connsiteX53" fmla="*/ 27344 w 3951779"/>
                    <a:gd name="connsiteY53" fmla="*/ 2414016 h 4102035"/>
                    <a:gd name="connsiteX54" fmla="*/ 143073 w 3951779"/>
                    <a:gd name="connsiteY54" fmla="*/ 2149982 h 4102035"/>
                    <a:gd name="connsiteX55" fmla="*/ 135358 w 3951779"/>
                    <a:gd name="connsiteY55" fmla="*/ 2024062 h 4102035"/>
                    <a:gd name="connsiteX56" fmla="*/ 8199 w 3951779"/>
                    <a:gd name="connsiteY56" fmla="*/ 1551527 h 4102035"/>
                    <a:gd name="connsiteX57" fmla="*/ 92305 w 3951779"/>
                    <a:gd name="connsiteY57" fmla="*/ 1444847 h 4102035"/>
                    <a:gd name="connsiteX58" fmla="*/ 134215 w 3951779"/>
                    <a:gd name="connsiteY58" fmla="*/ 1328642 h 4102035"/>
                    <a:gd name="connsiteX59" fmla="*/ 63920 w 3951779"/>
                    <a:gd name="connsiteY59" fmla="*/ 1064609 h 4102035"/>
                    <a:gd name="connsiteX60" fmla="*/ 185174 w 3951779"/>
                    <a:gd name="connsiteY60" fmla="*/ 755903 h 4102035"/>
                    <a:gd name="connsiteX61" fmla="*/ 222702 w 3951779"/>
                    <a:gd name="connsiteY61" fmla="*/ 642651 h 4102035"/>
                    <a:gd name="connsiteX62" fmla="*/ 209367 w 3951779"/>
                    <a:gd name="connsiteY62" fmla="*/ 331374 h 4102035"/>
                    <a:gd name="connsiteX63" fmla="*/ 640945 w 3951779"/>
                    <a:gd name="connsiteY63" fmla="*/ 2952 h 4102035"/>
                    <a:gd name="connsiteX64" fmla="*/ 921266 w 3951779"/>
                    <a:gd name="connsiteY64" fmla="*/ 122300 h 4102035"/>
                    <a:gd name="connsiteX65" fmla="*/ 1042995 w 3951779"/>
                    <a:gd name="connsiteY65" fmla="*/ 133064 h 4102035"/>
                    <a:gd name="connsiteX66" fmla="*/ 1307505 w 3951779"/>
                    <a:gd name="connsiteY66" fmla="*/ 71818 h 4102035"/>
                    <a:gd name="connsiteX67" fmla="*/ 1513816 w 3951779"/>
                    <a:gd name="connsiteY67" fmla="*/ 175736 h 4102035"/>
                    <a:gd name="connsiteX68" fmla="*/ 1657453 w 3951779"/>
                    <a:gd name="connsiteY68" fmla="*/ 207359 h 4102035"/>
                    <a:gd name="connsiteX69" fmla="*/ 1997019 w 3951779"/>
                    <a:gd name="connsiteY69" fmla="*/ 131063 h 4102035"/>
                    <a:gd name="connsiteX70" fmla="*/ 2171232 w 3951779"/>
                    <a:gd name="connsiteY70" fmla="*/ 196500 h 4102035"/>
                    <a:gd name="connsiteX71" fmla="*/ 2296962 w 3951779"/>
                    <a:gd name="connsiteY71" fmla="*/ 199739 h 4102035"/>
                    <a:gd name="connsiteX72" fmla="*/ 2906752 w 3951779"/>
                    <a:gd name="connsiteY72" fmla="*/ 141350 h 4102035"/>
                    <a:gd name="connsiteX73" fmla="*/ 3016766 w 3951779"/>
                    <a:gd name="connsiteY73" fmla="*/ 134302 h 4102035"/>
                    <a:gd name="connsiteX74" fmla="*/ 3501017 w 3951779"/>
                    <a:gd name="connsiteY74" fmla="*/ 185642 h 4102035"/>
                    <a:gd name="connsiteX75" fmla="*/ 3591123 w 3951779"/>
                    <a:gd name="connsiteY75" fmla="*/ 226980 h 4102035"/>
                    <a:gd name="connsiteX76" fmla="*/ 3824771 w 3951779"/>
                    <a:gd name="connsiteY76" fmla="*/ 283749 h 4102035"/>
                    <a:gd name="connsiteX77" fmla="*/ 3950597 w 3951779"/>
                    <a:gd name="connsiteY77" fmla="*/ 484536 h 4102035"/>
                    <a:gd name="connsiteX78" fmla="*/ 3920974 w 3951779"/>
                    <a:gd name="connsiteY78" fmla="*/ 743330 h 4102035"/>
                    <a:gd name="connsiteX79" fmla="*/ 3861443 w 3951779"/>
                    <a:gd name="connsiteY79" fmla="*/ 852011 h 4102035"/>
                    <a:gd name="connsiteX80" fmla="*/ 3848394 w 3951779"/>
                    <a:gd name="connsiteY80" fmla="*/ 952976 h 4102035"/>
                    <a:gd name="connsiteX81" fmla="*/ 3926594 w 3951779"/>
                    <a:gd name="connsiteY81" fmla="*/ 1151096 h 4102035"/>
                    <a:gd name="connsiteX82" fmla="*/ 3893733 w 3951779"/>
                    <a:gd name="connsiteY82" fmla="*/ 1523904 h 4102035"/>
                    <a:gd name="connsiteX83" fmla="*/ 3801340 w 3951779"/>
                    <a:gd name="connsiteY83" fmla="*/ 1684115 h 4102035"/>
                    <a:gd name="connsiteX84" fmla="*/ 3795244 w 3951779"/>
                    <a:gd name="connsiteY84" fmla="*/ 1790414 h 4102035"/>
                    <a:gd name="connsiteX85" fmla="*/ 3781623 w 3951779"/>
                    <a:gd name="connsiteY85" fmla="*/ 2285619 h 4102035"/>
                    <a:gd name="connsiteX86" fmla="*/ 3788767 w 3951779"/>
                    <a:gd name="connsiteY86" fmla="*/ 2387060 h 4102035"/>
                    <a:gd name="connsiteX87" fmla="*/ 3945739 w 3951779"/>
                    <a:gd name="connsiteY87" fmla="*/ 2769393 h 4102035"/>
                    <a:gd name="connsiteX88" fmla="*/ 3733998 w 3951779"/>
                    <a:gd name="connsiteY88" fmla="*/ 3336321 h 4102035"/>
                    <a:gd name="connsiteX89" fmla="*/ 3452344 w 3951779"/>
                    <a:gd name="connsiteY89" fmla="*/ 3421760 h 4102035"/>
                    <a:gd name="connsiteX90" fmla="*/ 3321566 w 3951779"/>
                    <a:gd name="connsiteY90" fmla="*/ 3482340 h 4102035"/>
                    <a:gd name="connsiteX91" fmla="*/ 3159546 w 3951779"/>
                    <a:gd name="connsiteY91" fmla="*/ 3638168 h 4102035"/>
                    <a:gd name="connsiteX92" fmla="*/ 2859127 w 3951779"/>
                    <a:gd name="connsiteY92" fmla="*/ 3605022 h 4102035"/>
                    <a:gd name="connsiteX93" fmla="*/ 2703012 w 3951779"/>
                    <a:gd name="connsiteY93" fmla="*/ 3633025 h 4102035"/>
                    <a:gd name="connsiteX94" fmla="*/ 2583093 w 3951779"/>
                    <a:gd name="connsiteY94" fmla="*/ 4037552 h 4102035"/>
                    <a:gd name="connsiteX95" fmla="*/ 2582902 w 3951779"/>
                    <a:gd name="connsiteY95" fmla="*/ 4102036 h 4102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3951779" h="4102035">
                      <a:moveTo>
                        <a:pt x="2582902" y="4102036"/>
                      </a:moveTo>
                      <a:cubicBezTo>
                        <a:pt x="2428026" y="4102036"/>
                        <a:pt x="2281055" y="4102036"/>
                        <a:pt x="2131798" y="4102036"/>
                      </a:cubicBezTo>
                      <a:cubicBezTo>
                        <a:pt x="2117701" y="3935349"/>
                        <a:pt x="2043311" y="3800760"/>
                        <a:pt x="1927868" y="3684269"/>
                      </a:cubicBezTo>
                      <a:cubicBezTo>
                        <a:pt x="1785374" y="3540632"/>
                        <a:pt x="1810520" y="3322700"/>
                        <a:pt x="1872909" y="3205733"/>
                      </a:cubicBezTo>
                      <a:cubicBezTo>
                        <a:pt x="1928725" y="3100958"/>
                        <a:pt x="2025880" y="3056953"/>
                        <a:pt x="2137227" y="3043618"/>
                      </a:cubicBezTo>
                      <a:cubicBezTo>
                        <a:pt x="2199521" y="3036189"/>
                        <a:pt x="2263338" y="3038951"/>
                        <a:pt x="2326299" y="3041427"/>
                      </a:cubicBezTo>
                      <a:cubicBezTo>
                        <a:pt x="2363256" y="3042856"/>
                        <a:pt x="2391545" y="3033712"/>
                        <a:pt x="2422025" y="3011519"/>
                      </a:cubicBezTo>
                      <a:cubicBezTo>
                        <a:pt x="2475270" y="2972752"/>
                        <a:pt x="2531181" y="2934938"/>
                        <a:pt x="2591189" y="2908649"/>
                      </a:cubicBezTo>
                      <a:cubicBezTo>
                        <a:pt x="2698917" y="2861500"/>
                        <a:pt x="2804454" y="2876645"/>
                        <a:pt x="2902942" y="2941319"/>
                      </a:cubicBezTo>
                      <a:cubicBezTo>
                        <a:pt x="2964950" y="2981991"/>
                        <a:pt x="2997144" y="2972942"/>
                        <a:pt x="3042198" y="2914078"/>
                      </a:cubicBezTo>
                      <a:cubicBezTo>
                        <a:pt x="3076583" y="2869120"/>
                        <a:pt x="3113254" y="2823972"/>
                        <a:pt x="3156879" y="2788824"/>
                      </a:cubicBezTo>
                      <a:cubicBezTo>
                        <a:pt x="3188406" y="2763392"/>
                        <a:pt x="3231840" y="2748724"/>
                        <a:pt x="3272226" y="2739294"/>
                      </a:cubicBezTo>
                      <a:cubicBezTo>
                        <a:pt x="3337092" y="2724149"/>
                        <a:pt x="3359190" y="2677096"/>
                        <a:pt x="3333567" y="2614898"/>
                      </a:cubicBezTo>
                      <a:cubicBezTo>
                        <a:pt x="3300801" y="2535174"/>
                        <a:pt x="3268321" y="2453735"/>
                        <a:pt x="3250604" y="2369915"/>
                      </a:cubicBezTo>
                      <a:cubicBezTo>
                        <a:pt x="3231459" y="2279618"/>
                        <a:pt x="3258225" y="2193798"/>
                        <a:pt x="3320994" y="2122836"/>
                      </a:cubicBezTo>
                      <a:cubicBezTo>
                        <a:pt x="3349950" y="2090165"/>
                        <a:pt x="3351474" y="2057018"/>
                        <a:pt x="3332805" y="2017966"/>
                      </a:cubicBezTo>
                      <a:cubicBezTo>
                        <a:pt x="3283942" y="1915763"/>
                        <a:pt x="3247747" y="1810416"/>
                        <a:pt x="3256891" y="1693925"/>
                      </a:cubicBezTo>
                      <a:cubicBezTo>
                        <a:pt x="3263749" y="1606581"/>
                        <a:pt x="3303373" y="1541906"/>
                        <a:pt x="3376811" y="1495043"/>
                      </a:cubicBezTo>
                      <a:cubicBezTo>
                        <a:pt x="3431961" y="1459896"/>
                        <a:pt x="3440628" y="1406651"/>
                        <a:pt x="3393861" y="1364741"/>
                      </a:cubicBezTo>
                      <a:cubicBezTo>
                        <a:pt x="3242127" y="1228534"/>
                        <a:pt x="3225744" y="1031462"/>
                        <a:pt x="3312612" y="846581"/>
                      </a:cubicBezTo>
                      <a:cubicBezTo>
                        <a:pt x="3319375" y="832294"/>
                        <a:pt x="3326233" y="818006"/>
                        <a:pt x="3333377" y="803909"/>
                      </a:cubicBezTo>
                      <a:cubicBezTo>
                        <a:pt x="3351474" y="768095"/>
                        <a:pt x="3353094" y="733234"/>
                        <a:pt x="3322899" y="703325"/>
                      </a:cubicBezTo>
                      <a:cubicBezTo>
                        <a:pt x="3292800" y="673512"/>
                        <a:pt x="3259749" y="678751"/>
                        <a:pt x="3222220" y="692848"/>
                      </a:cubicBezTo>
                      <a:cubicBezTo>
                        <a:pt x="3129256" y="727805"/>
                        <a:pt x="3036292" y="764952"/>
                        <a:pt x="2940280" y="788860"/>
                      </a:cubicBezTo>
                      <a:cubicBezTo>
                        <a:pt x="2857032" y="809624"/>
                        <a:pt x="2771973" y="808196"/>
                        <a:pt x="2692821" y="757142"/>
                      </a:cubicBezTo>
                      <a:cubicBezTo>
                        <a:pt x="2671961" y="743711"/>
                        <a:pt x="2631194" y="749712"/>
                        <a:pt x="2604143" y="759523"/>
                      </a:cubicBezTo>
                      <a:cubicBezTo>
                        <a:pt x="2506321" y="794956"/>
                        <a:pt x="2408785" y="822578"/>
                        <a:pt x="2303058" y="806767"/>
                      </a:cubicBezTo>
                      <a:cubicBezTo>
                        <a:pt x="2231525" y="796099"/>
                        <a:pt x="2170946" y="765809"/>
                        <a:pt x="2119225" y="715708"/>
                      </a:cubicBezTo>
                      <a:cubicBezTo>
                        <a:pt x="2074457" y="672369"/>
                        <a:pt x="2050073" y="669702"/>
                        <a:pt x="1997019" y="699801"/>
                      </a:cubicBezTo>
                      <a:cubicBezTo>
                        <a:pt x="1821283" y="799433"/>
                        <a:pt x="1695839" y="789241"/>
                        <a:pt x="1539534" y="661034"/>
                      </a:cubicBezTo>
                      <a:cubicBezTo>
                        <a:pt x="1509435" y="636365"/>
                        <a:pt x="1479336" y="631507"/>
                        <a:pt x="1442664" y="643413"/>
                      </a:cubicBezTo>
                      <a:cubicBezTo>
                        <a:pt x="1345509" y="675131"/>
                        <a:pt x="1245116" y="696086"/>
                        <a:pt x="1143675" y="680942"/>
                      </a:cubicBezTo>
                      <a:cubicBezTo>
                        <a:pt x="1081381" y="671607"/>
                        <a:pt x="1019087" y="648461"/>
                        <a:pt x="962033" y="620839"/>
                      </a:cubicBezTo>
                      <a:cubicBezTo>
                        <a:pt x="899454" y="590549"/>
                        <a:pt x="850114" y="608361"/>
                        <a:pt x="831826" y="675322"/>
                      </a:cubicBezTo>
                      <a:cubicBezTo>
                        <a:pt x="816110" y="732948"/>
                        <a:pt x="801251" y="793146"/>
                        <a:pt x="771818" y="844105"/>
                      </a:cubicBezTo>
                      <a:cubicBezTo>
                        <a:pt x="746958" y="887158"/>
                        <a:pt x="706287" y="924877"/>
                        <a:pt x="664758" y="953642"/>
                      </a:cubicBezTo>
                      <a:cubicBezTo>
                        <a:pt x="612370" y="990028"/>
                        <a:pt x="596178" y="1022413"/>
                        <a:pt x="626086" y="1080039"/>
                      </a:cubicBezTo>
                      <a:cubicBezTo>
                        <a:pt x="669329" y="1163478"/>
                        <a:pt x="705620" y="1248822"/>
                        <a:pt x="712192" y="1344263"/>
                      </a:cubicBezTo>
                      <a:cubicBezTo>
                        <a:pt x="717431" y="1421034"/>
                        <a:pt x="700000" y="1487804"/>
                        <a:pt x="639421" y="1540954"/>
                      </a:cubicBezTo>
                      <a:cubicBezTo>
                        <a:pt x="602274" y="1573529"/>
                        <a:pt x="600559" y="1617821"/>
                        <a:pt x="631991" y="1654968"/>
                      </a:cubicBezTo>
                      <a:cubicBezTo>
                        <a:pt x="776867" y="1826037"/>
                        <a:pt x="791440" y="2013299"/>
                        <a:pt x="702858" y="2213609"/>
                      </a:cubicBezTo>
                      <a:cubicBezTo>
                        <a:pt x="667139" y="2294382"/>
                        <a:pt x="674187" y="2308955"/>
                        <a:pt x="740672" y="2366105"/>
                      </a:cubicBezTo>
                      <a:cubicBezTo>
                        <a:pt x="800298" y="2417349"/>
                        <a:pt x="858401" y="2472404"/>
                        <a:pt x="907359" y="2533745"/>
                      </a:cubicBezTo>
                      <a:cubicBezTo>
                        <a:pt x="1058140" y="2722530"/>
                        <a:pt x="976225" y="2959798"/>
                        <a:pt x="774390" y="3057906"/>
                      </a:cubicBezTo>
                      <a:cubicBezTo>
                        <a:pt x="741910" y="3073717"/>
                        <a:pt x="707620" y="3085814"/>
                        <a:pt x="685427" y="3094958"/>
                      </a:cubicBezTo>
                      <a:cubicBezTo>
                        <a:pt x="690570" y="3223926"/>
                        <a:pt x="695047" y="3347847"/>
                        <a:pt x="700667" y="3471767"/>
                      </a:cubicBezTo>
                      <a:cubicBezTo>
                        <a:pt x="705239" y="3574256"/>
                        <a:pt x="742386" y="3621214"/>
                        <a:pt x="839446" y="3650551"/>
                      </a:cubicBezTo>
                      <a:cubicBezTo>
                        <a:pt x="890976" y="3666077"/>
                        <a:pt x="917265" y="3702272"/>
                        <a:pt x="906502" y="3742658"/>
                      </a:cubicBezTo>
                      <a:cubicBezTo>
                        <a:pt x="894501" y="3787806"/>
                        <a:pt x="854400" y="3806666"/>
                        <a:pt x="800775" y="3792378"/>
                      </a:cubicBezTo>
                      <a:cubicBezTo>
                        <a:pt x="637992" y="3749040"/>
                        <a:pt x="560744" y="3647217"/>
                        <a:pt x="552172" y="3460432"/>
                      </a:cubicBezTo>
                      <a:cubicBezTo>
                        <a:pt x="549219" y="3395567"/>
                        <a:pt x="553125" y="3330416"/>
                        <a:pt x="550077" y="3265550"/>
                      </a:cubicBezTo>
                      <a:cubicBezTo>
                        <a:pt x="548457" y="3231260"/>
                        <a:pt x="540742" y="3196875"/>
                        <a:pt x="531979" y="3163442"/>
                      </a:cubicBezTo>
                      <a:cubicBezTo>
                        <a:pt x="523311" y="3130105"/>
                        <a:pt x="500546" y="3112960"/>
                        <a:pt x="464256" y="3107245"/>
                      </a:cubicBezTo>
                      <a:cubicBezTo>
                        <a:pt x="137263" y="3055429"/>
                        <a:pt x="-70001" y="2729865"/>
                        <a:pt x="27344" y="2414016"/>
                      </a:cubicBezTo>
                      <a:cubicBezTo>
                        <a:pt x="55538" y="2322671"/>
                        <a:pt x="99639" y="2235612"/>
                        <a:pt x="143073" y="2149982"/>
                      </a:cubicBezTo>
                      <a:cubicBezTo>
                        <a:pt x="167076" y="2102643"/>
                        <a:pt x="166886" y="2067305"/>
                        <a:pt x="135358" y="2024062"/>
                      </a:cubicBezTo>
                      <a:cubicBezTo>
                        <a:pt x="32774" y="1883282"/>
                        <a:pt x="-21805" y="1728120"/>
                        <a:pt x="8199" y="1551527"/>
                      </a:cubicBezTo>
                      <a:cubicBezTo>
                        <a:pt x="16581" y="1501997"/>
                        <a:pt x="32012" y="1459134"/>
                        <a:pt x="92305" y="1444847"/>
                      </a:cubicBezTo>
                      <a:cubicBezTo>
                        <a:pt x="143454" y="1432655"/>
                        <a:pt x="152503" y="1386173"/>
                        <a:pt x="134215" y="1328642"/>
                      </a:cubicBezTo>
                      <a:cubicBezTo>
                        <a:pt x="106688" y="1241774"/>
                        <a:pt x="76208" y="1154144"/>
                        <a:pt x="63920" y="1064609"/>
                      </a:cubicBezTo>
                      <a:cubicBezTo>
                        <a:pt x="47252" y="943355"/>
                        <a:pt x="87542" y="835913"/>
                        <a:pt x="185174" y="755903"/>
                      </a:cubicBezTo>
                      <a:cubicBezTo>
                        <a:pt x="222702" y="725138"/>
                        <a:pt x="227655" y="690467"/>
                        <a:pt x="222702" y="642651"/>
                      </a:cubicBezTo>
                      <a:cubicBezTo>
                        <a:pt x="211844" y="539400"/>
                        <a:pt x="199652" y="433863"/>
                        <a:pt x="209367" y="331374"/>
                      </a:cubicBezTo>
                      <a:cubicBezTo>
                        <a:pt x="233465" y="76295"/>
                        <a:pt x="405296" y="-18574"/>
                        <a:pt x="640945" y="2952"/>
                      </a:cubicBezTo>
                      <a:cubicBezTo>
                        <a:pt x="745720" y="12572"/>
                        <a:pt x="839256" y="57245"/>
                        <a:pt x="921266" y="122300"/>
                      </a:cubicBezTo>
                      <a:cubicBezTo>
                        <a:pt x="961747" y="154400"/>
                        <a:pt x="998323" y="157257"/>
                        <a:pt x="1042995" y="133064"/>
                      </a:cubicBezTo>
                      <a:cubicBezTo>
                        <a:pt x="1125101" y="88582"/>
                        <a:pt x="1212636" y="64293"/>
                        <a:pt x="1307505" y="71818"/>
                      </a:cubicBezTo>
                      <a:cubicBezTo>
                        <a:pt x="1390658" y="78390"/>
                        <a:pt x="1458857" y="113252"/>
                        <a:pt x="1513816" y="175736"/>
                      </a:cubicBezTo>
                      <a:cubicBezTo>
                        <a:pt x="1566680" y="235838"/>
                        <a:pt x="1584873" y="238982"/>
                        <a:pt x="1657453" y="207359"/>
                      </a:cubicBezTo>
                      <a:cubicBezTo>
                        <a:pt x="1765657" y="160210"/>
                        <a:pt x="1876719" y="125348"/>
                        <a:pt x="1997019" y="131063"/>
                      </a:cubicBezTo>
                      <a:cubicBezTo>
                        <a:pt x="2062361" y="134111"/>
                        <a:pt x="2120844" y="153638"/>
                        <a:pt x="2171232" y="196500"/>
                      </a:cubicBezTo>
                      <a:cubicBezTo>
                        <a:pt x="2220857" y="238696"/>
                        <a:pt x="2246860" y="239267"/>
                        <a:pt x="2296962" y="199739"/>
                      </a:cubicBezTo>
                      <a:cubicBezTo>
                        <a:pt x="2487843" y="49148"/>
                        <a:pt x="2690439" y="22002"/>
                        <a:pt x="2906752" y="141350"/>
                      </a:cubicBezTo>
                      <a:cubicBezTo>
                        <a:pt x="2946186" y="163163"/>
                        <a:pt x="2979333" y="159162"/>
                        <a:pt x="3016766" y="134302"/>
                      </a:cubicBezTo>
                      <a:cubicBezTo>
                        <a:pt x="3189645" y="19240"/>
                        <a:pt x="3351760" y="38957"/>
                        <a:pt x="3501017" y="185642"/>
                      </a:cubicBezTo>
                      <a:cubicBezTo>
                        <a:pt x="3523305" y="207549"/>
                        <a:pt x="3559405" y="218503"/>
                        <a:pt x="3591123" y="226980"/>
                      </a:cubicBezTo>
                      <a:cubicBezTo>
                        <a:pt x="3668562" y="247649"/>
                        <a:pt x="3749905" y="256698"/>
                        <a:pt x="3824771" y="283749"/>
                      </a:cubicBezTo>
                      <a:cubicBezTo>
                        <a:pt x="3913640" y="315944"/>
                        <a:pt x="3959931" y="385952"/>
                        <a:pt x="3950597" y="484536"/>
                      </a:cubicBezTo>
                      <a:cubicBezTo>
                        <a:pt x="3942405" y="571023"/>
                        <a:pt x="3937167" y="658272"/>
                        <a:pt x="3920974" y="743330"/>
                      </a:cubicBezTo>
                      <a:cubicBezTo>
                        <a:pt x="3913545" y="782097"/>
                        <a:pt x="3886113" y="819054"/>
                        <a:pt x="3861443" y="852011"/>
                      </a:cubicBezTo>
                      <a:cubicBezTo>
                        <a:pt x="3836583" y="885253"/>
                        <a:pt x="3832201" y="915161"/>
                        <a:pt x="3848394" y="952976"/>
                      </a:cubicBezTo>
                      <a:cubicBezTo>
                        <a:pt x="3876397" y="1018222"/>
                        <a:pt x="3904020" y="1083849"/>
                        <a:pt x="3926594" y="1151096"/>
                      </a:cubicBezTo>
                      <a:cubicBezTo>
                        <a:pt x="3969647" y="1279397"/>
                        <a:pt x="3954502" y="1404556"/>
                        <a:pt x="3893733" y="1523904"/>
                      </a:cubicBezTo>
                      <a:cubicBezTo>
                        <a:pt x="3865824" y="1578768"/>
                        <a:pt x="3834487" y="1632203"/>
                        <a:pt x="3801340" y="1684115"/>
                      </a:cubicBezTo>
                      <a:cubicBezTo>
                        <a:pt x="3778385" y="1719929"/>
                        <a:pt x="3775908" y="1751552"/>
                        <a:pt x="3795244" y="1790414"/>
                      </a:cubicBezTo>
                      <a:cubicBezTo>
                        <a:pt x="3878493" y="1957292"/>
                        <a:pt x="3890494" y="2123217"/>
                        <a:pt x="3781623" y="2285619"/>
                      </a:cubicBezTo>
                      <a:cubicBezTo>
                        <a:pt x="3758573" y="2320004"/>
                        <a:pt x="3765812" y="2353532"/>
                        <a:pt x="3788767" y="2387060"/>
                      </a:cubicBezTo>
                      <a:cubicBezTo>
                        <a:pt x="3868491" y="2503169"/>
                        <a:pt x="3935928" y="2627375"/>
                        <a:pt x="3945739" y="2769393"/>
                      </a:cubicBezTo>
                      <a:cubicBezTo>
                        <a:pt x="3960788" y="2987897"/>
                        <a:pt x="3896971" y="3183255"/>
                        <a:pt x="3733998" y="3336321"/>
                      </a:cubicBezTo>
                      <a:cubicBezTo>
                        <a:pt x="3656179" y="3409378"/>
                        <a:pt x="3558167" y="3436239"/>
                        <a:pt x="3452344" y="3421760"/>
                      </a:cubicBezTo>
                      <a:cubicBezTo>
                        <a:pt x="3392908" y="3413664"/>
                        <a:pt x="3358142" y="3434143"/>
                        <a:pt x="3321566" y="3482340"/>
                      </a:cubicBezTo>
                      <a:cubicBezTo>
                        <a:pt x="3276608" y="3541490"/>
                        <a:pt x="3221363" y="3597497"/>
                        <a:pt x="3159546" y="3638168"/>
                      </a:cubicBezTo>
                      <a:cubicBezTo>
                        <a:pt x="3055533" y="3706558"/>
                        <a:pt x="2953425" y="3669791"/>
                        <a:pt x="2859127" y="3605022"/>
                      </a:cubicBezTo>
                      <a:cubicBezTo>
                        <a:pt x="2785499" y="3554539"/>
                        <a:pt x="2753876" y="3558635"/>
                        <a:pt x="2703012" y="3633025"/>
                      </a:cubicBezTo>
                      <a:cubicBezTo>
                        <a:pt x="2619859" y="3754659"/>
                        <a:pt x="2591855" y="3893439"/>
                        <a:pt x="2583093" y="4037552"/>
                      </a:cubicBezTo>
                      <a:cubicBezTo>
                        <a:pt x="2581854" y="4057745"/>
                        <a:pt x="2582902" y="4078033"/>
                        <a:pt x="2582902" y="410203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60C3F3BE-1E15-425D-9192-53C47FF6D73F}"/>
                    </a:ext>
                  </a:extLst>
                </p:cNvPr>
                <p:cNvSpPr/>
                <p:nvPr/>
              </p:nvSpPr>
              <p:spPr>
                <a:xfrm>
                  <a:off x="4187868" y="1393473"/>
                  <a:ext cx="1632567" cy="876195"/>
                </a:xfrm>
                <a:custGeom>
                  <a:avLst/>
                  <a:gdLst>
                    <a:gd name="connsiteX0" fmla="*/ 754559 w 1632573"/>
                    <a:gd name="connsiteY0" fmla="*/ 796030 h 876195"/>
                    <a:gd name="connsiteX1" fmla="*/ 1133368 w 1632573"/>
                    <a:gd name="connsiteY1" fmla="*/ 473704 h 876195"/>
                    <a:gd name="connsiteX2" fmla="*/ 1012972 w 1632573"/>
                    <a:gd name="connsiteY2" fmla="*/ 363690 h 876195"/>
                    <a:gd name="connsiteX3" fmla="*/ 898291 w 1632573"/>
                    <a:gd name="connsiteY3" fmla="*/ 471513 h 876195"/>
                    <a:gd name="connsiteX4" fmla="*/ 439281 w 1632573"/>
                    <a:gd name="connsiteY4" fmla="*/ 768026 h 876195"/>
                    <a:gd name="connsiteX5" fmla="*/ 262878 w 1632573"/>
                    <a:gd name="connsiteY5" fmla="*/ 790505 h 876195"/>
                    <a:gd name="connsiteX6" fmla="*/ 83 w 1632573"/>
                    <a:gd name="connsiteY6" fmla="*/ 507041 h 876195"/>
                    <a:gd name="connsiteX7" fmla="*/ 15609 w 1632573"/>
                    <a:gd name="connsiteY7" fmla="*/ 465798 h 876195"/>
                    <a:gd name="connsiteX8" fmla="*/ 275547 w 1632573"/>
                    <a:gd name="connsiteY8" fmla="*/ 69939 h 876195"/>
                    <a:gd name="connsiteX9" fmla="*/ 322600 w 1632573"/>
                    <a:gd name="connsiteY9" fmla="*/ 30315 h 876195"/>
                    <a:gd name="connsiteX10" fmla="*/ 554915 w 1632573"/>
                    <a:gd name="connsiteY10" fmla="*/ 45365 h 876195"/>
                    <a:gd name="connsiteX11" fmla="*/ 714173 w 1632573"/>
                    <a:gd name="connsiteY11" fmla="*/ 98800 h 876195"/>
                    <a:gd name="connsiteX12" fmla="*/ 490049 w 1632573"/>
                    <a:gd name="connsiteY12" fmla="*/ 279965 h 876195"/>
                    <a:gd name="connsiteX13" fmla="*/ 577584 w 1632573"/>
                    <a:gd name="connsiteY13" fmla="*/ 404362 h 876195"/>
                    <a:gd name="connsiteX14" fmla="*/ 625590 w 1632573"/>
                    <a:gd name="connsiteY14" fmla="*/ 370739 h 876195"/>
                    <a:gd name="connsiteX15" fmla="*/ 937534 w 1632573"/>
                    <a:gd name="connsiteY15" fmla="*/ 87179 h 876195"/>
                    <a:gd name="connsiteX16" fmla="*/ 1088220 w 1632573"/>
                    <a:gd name="connsiteY16" fmla="*/ 52604 h 876195"/>
                    <a:gd name="connsiteX17" fmla="*/ 1465505 w 1632573"/>
                    <a:gd name="connsiteY17" fmla="*/ 51746 h 876195"/>
                    <a:gd name="connsiteX18" fmla="*/ 1529989 w 1632573"/>
                    <a:gd name="connsiteY18" fmla="*/ 33744 h 876195"/>
                    <a:gd name="connsiteX19" fmla="*/ 1632573 w 1632573"/>
                    <a:gd name="connsiteY19" fmla="*/ 538283 h 876195"/>
                    <a:gd name="connsiteX20" fmla="*/ 1512082 w 1632573"/>
                    <a:gd name="connsiteY20" fmla="*/ 774503 h 876195"/>
                    <a:gd name="connsiteX21" fmla="*/ 1492460 w 1632573"/>
                    <a:gd name="connsiteY21" fmla="*/ 791839 h 876195"/>
                    <a:gd name="connsiteX22" fmla="*/ 874955 w 1632573"/>
                    <a:gd name="connsiteY22" fmla="*/ 848513 h 876195"/>
                    <a:gd name="connsiteX23" fmla="*/ 803803 w 1632573"/>
                    <a:gd name="connsiteY23" fmla="*/ 822509 h 876195"/>
                    <a:gd name="connsiteX24" fmla="*/ 754559 w 1632573"/>
                    <a:gd name="connsiteY24" fmla="*/ 796030 h 876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32573" h="876195">
                      <a:moveTo>
                        <a:pt x="754559" y="796030"/>
                      </a:moveTo>
                      <a:cubicBezTo>
                        <a:pt x="879717" y="689540"/>
                        <a:pt x="1004399" y="583432"/>
                        <a:pt x="1133368" y="473704"/>
                      </a:cubicBezTo>
                      <a:cubicBezTo>
                        <a:pt x="1088220" y="432365"/>
                        <a:pt x="1052215" y="399504"/>
                        <a:pt x="1012972" y="363690"/>
                      </a:cubicBezTo>
                      <a:cubicBezTo>
                        <a:pt x="973824" y="400647"/>
                        <a:pt x="936772" y="436937"/>
                        <a:pt x="898291" y="471513"/>
                      </a:cubicBezTo>
                      <a:cubicBezTo>
                        <a:pt x="761131" y="594862"/>
                        <a:pt x="617494" y="709924"/>
                        <a:pt x="439281" y="768026"/>
                      </a:cubicBezTo>
                      <a:cubicBezTo>
                        <a:pt x="383655" y="786219"/>
                        <a:pt x="320600" y="796316"/>
                        <a:pt x="262878" y="790505"/>
                      </a:cubicBezTo>
                      <a:cubicBezTo>
                        <a:pt x="111621" y="775265"/>
                        <a:pt x="11418" y="662489"/>
                        <a:pt x="83" y="507041"/>
                      </a:cubicBezTo>
                      <a:cubicBezTo>
                        <a:pt x="-869" y="493611"/>
                        <a:pt x="6465" y="476276"/>
                        <a:pt x="15609" y="465798"/>
                      </a:cubicBezTo>
                      <a:cubicBezTo>
                        <a:pt x="120575" y="345783"/>
                        <a:pt x="202585" y="211004"/>
                        <a:pt x="275547" y="69939"/>
                      </a:cubicBezTo>
                      <a:cubicBezTo>
                        <a:pt x="284309" y="52985"/>
                        <a:pt x="304788" y="40031"/>
                        <a:pt x="322600" y="30315"/>
                      </a:cubicBezTo>
                      <a:cubicBezTo>
                        <a:pt x="402705" y="-13119"/>
                        <a:pt x="476619" y="-11404"/>
                        <a:pt x="554915" y="45365"/>
                      </a:cubicBezTo>
                      <a:cubicBezTo>
                        <a:pt x="595872" y="75083"/>
                        <a:pt x="654832" y="80036"/>
                        <a:pt x="714173" y="98800"/>
                      </a:cubicBezTo>
                      <a:cubicBezTo>
                        <a:pt x="638925" y="159665"/>
                        <a:pt x="566154" y="218529"/>
                        <a:pt x="490049" y="279965"/>
                      </a:cubicBezTo>
                      <a:cubicBezTo>
                        <a:pt x="518624" y="320637"/>
                        <a:pt x="546628" y="360356"/>
                        <a:pt x="577584" y="404362"/>
                      </a:cubicBezTo>
                      <a:cubicBezTo>
                        <a:pt x="595491" y="391884"/>
                        <a:pt x="611969" y="382931"/>
                        <a:pt x="625590" y="370739"/>
                      </a:cubicBezTo>
                      <a:cubicBezTo>
                        <a:pt x="730080" y="276727"/>
                        <a:pt x="834664" y="182906"/>
                        <a:pt x="937534" y="87179"/>
                      </a:cubicBezTo>
                      <a:cubicBezTo>
                        <a:pt x="970014" y="56985"/>
                        <a:pt x="1047167" y="36125"/>
                        <a:pt x="1088220" y="52604"/>
                      </a:cubicBezTo>
                      <a:cubicBezTo>
                        <a:pt x="1214045" y="103181"/>
                        <a:pt x="1339870" y="84608"/>
                        <a:pt x="1465505" y="51746"/>
                      </a:cubicBezTo>
                      <a:cubicBezTo>
                        <a:pt x="1484745" y="46698"/>
                        <a:pt x="1503700" y="41078"/>
                        <a:pt x="1529989" y="33744"/>
                      </a:cubicBezTo>
                      <a:cubicBezTo>
                        <a:pt x="1487793" y="220339"/>
                        <a:pt x="1517416" y="386169"/>
                        <a:pt x="1632573" y="538283"/>
                      </a:cubicBezTo>
                      <a:cubicBezTo>
                        <a:pt x="1566851" y="604006"/>
                        <a:pt x="1527703" y="683349"/>
                        <a:pt x="1512082" y="774503"/>
                      </a:cubicBezTo>
                      <a:cubicBezTo>
                        <a:pt x="1510939" y="781266"/>
                        <a:pt x="1500271" y="788886"/>
                        <a:pt x="1492460" y="791839"/>
                      </a:cubicBezTo>
                      <a:cubicBezTo>
                        <a:pt x="1291864" y="867086"/>
                        <a:pt x="1087743" y="906234"/>
                        <a:pt x="874955" y="848513"/>
                      </a:cubicBezTo>
                      <a:cubicBezTo>
                        <a:pt x="850666" y="841940"/>
                        <a:pt x="826949" y="832511"/>
                        <a:pt x="803803" y="822509"/>
                      </a:cubicBezTo>
                      <a:cubicBezTo>
                        <a:pt x="785229" y="814318"/>
                        <a:pt x="767989" y="803269"/>
                        <a:pt x="754559" y="79603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2E7EEC21-E4CF-4FEE-8A1B-66BCC0EA815B}"/>
                    </a:ext>
                  </a:extLst>
                </p:cNvPr>
                <p:cNvSpPr/>
                <p:nvPr/>
              </p:nvSpPr>
              <p:spPr>
                <a:xfrm>
                  <a:off x="3399787" y="2008148"/>
                  <a:ext cx="1556979" cy="935140"/>
                </a:xfrm>
                <a:custGeom>
                  <a:avLst/>
                  <a:gdLst>
                    <a:gd name="connsiteX0" fmla="*/ 44923 w 1556984"/>
                    <a:gd name="connsiteY0" fmla="*/ 23336 h 935134"/>
                    <a:gd name="connsiteX1" fmla="*/ 647284 w 1556984"/>
                    <a:gd name="connsiteY1" fmla="*/ 0 h 935134"/>
                    <a:gd name="connsiteX2" fmla="*/ 671668 w 1556984"/>
                    <a:gd name="connsiteY2" fmla="*/ 60198 h 935134"/>
                    <a:gd name="connsiteX3" fmla="*/ 1218593 w 1556984"/>
                    <a:gd name="connsiteY3" fmla="*/ 319945 h 935134"/>
                    <a:gd name="connsiteX4" fmla="*/ 1348705 w 1556984"/>
                    <a:gd name="connsiteY4" fmla="*/ 276320 h 935134"/>
                    <a:gd name="connsiteX5" fmla="*/ 1403759 w 1556984"/>
                    <a:gd name="connsiteY5" fmla="*/ 280321 h 935134"/>
                    <a:gd name="connsiteX6" fmla="*/ 1528156 w 1556984"/>
                    <a:gd name="connsiteY6" fmla="*/ 348615 h 935134"/>
                    <a:gd name="connsiteX7" fmla="*/ 1555016 w 1556984"/>
                    <a:gd name="connsiteY7" fmla="*/ 403003 h 935134"/>
                    <a:gd name="connsiteX8" fmla="*/ 1111723 w 1556984"/>
                    <a:gd name="connsiteY8" fmla="*/ 874871 h 935134"/>
                    <a:gd name="connsiteX9" fmla="*/ 476882 w 1556984"/>
                    <a:gd name="connsiteY9" fmla="*/ 927545 h 935134"/>
                    <a:gd name="connsiteX10" fmla="*/ 255140 w 1556984"/>
                    <a:gd name="connsiteY10" fmla="*/ 903732 h 935134"/>
                    <a:gd name="connsiteX11" fmla="*/ 143602 w 1556984"/>
                    <a:gd name="connsiteY11" fmla="*/ 852868 h 935134"/>
                    <a:gd name="connsiteX12" fmla="*/ 87404 w 1556984"/>
                    <a:gd name="connsiteY12" fmla="*/ 651320 h 935134"/>
                    <a:gd name="connsiteX13" fmla="*/ 110264 w 1556984"/>
                    <a:gd name="connsiteY13" fmla="*/ 541401 h 935134"/>
                    <a:gd name="connsiteX14" fmla="*/ 707958 w 1556984"/>
                    <a:gd name="connsiteY14" fmla="*/ 648462 h 935134"/>
                    <a:gd name="connsiteX15" fmla="*/ 951417 w 1556984"/>
                    <a:gd name="connsiteY15" fmla="*/ 648652 h 935134"/>
                    <a:gd name="connsiteX16" fmla="*/ 938368 w 1556984"/>
                    <a:gd name="connsiteY16" fmla="*/ 485204 h 935134"/>
                    <a:gd name="connsiteX17" fmla="*/ 853024 w 1556984"/>
                    <a:gd name="connsiteY17" fmla="*/ 489299 h 935134"/>
                    <a:gd name="connsiteX18" fmla="*/ 136077 w 1556984"/>
                    <a:gd name="connsiteY18" fmla="*/ 381381 h 935134"/>
                    <a:gd name="connsiteX19" fmla="*/ 85404 w 1556984"/>
                    <a:gd name="connsiteY19" fmla="*/ 326041 h 935134"/>
                    <a:gd name="connsiteX20" fmla="*/ 13300 w 1556984"/>
                    <a:gd name="connsiteY20" fmla="*/ 156400 h 935134"/>
                    <a:gd name="connsiteX21" fmla="*/ 15776 w 1556984"/>
                    <a:gd name="connsiteY21" fmla="*/ 76771 h 935134"/>
                    <a:gd name="connsiteX22" fmla="*/ 44923 w 1556984"/>
                    <a:gd name="connsiteY22" fmla="*/ 23336 h 935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556984" h="935134">
                      <a:moveTo>
                        <a:pt x="44923" y="23336"/>
                      </a:moveTo>
                      <a:cubicBezTo>
                        <a:pt x="234470" y="141446"/>
                        <a:pt x="443544" y="139065"/>
                        <a:pt x="647284" y="0"/>
                      </a:cubicBezTo>
                      <a:cubicBezTo>
                        <a:pt x="655666" y="20669"/>
                        <a:pt x="663286" y="40576"/>
                        <a:pt x="671668" y="60198"/>
                      </a:cubicBezTo>
                      <a:cubicBezTo>
                        <a:pt x="765489" y="279940"/>
                        <a:pt x="981040" y="382905"/>
                        <a:pt x="1218593" y="319945"/>
                      </a:cubicBezTo>
                      <a:cubicBezTo>
                        <a:pt x="1262694" y="308229"/>
                        <a:pt x="1304699" y="288417"/>
                        <a:pt x="1348705" y="276320"/>
                      </a:cubicBezTo>
                      <a:cubicBezTo>
                        <a:pt x="1365659" y="271653"/>
                        <a:pt x="1388138" y="272796"/>
                        <a:pt x="1403759" y="280321"/>
                      </a:cubicBezTo>
                      <a:cubicBezTo>
                        <a:pt x="1446336" y="300800"/>
                        <a:pt x="1485389" y="328803"/>
                        <a:pt x="1528156" y="348615"/>
                      </a:cubicBezTo>
                      <a:cubicBezTo>
                        <a:pt x="1555302" y="361188"/>
                        <a:pt x="1560541" y="374333"/>
                        <a:pt x="1555016" y="403003"/>
                      </a:cubicBezTo>
                      <a:cubicBezTo>
                        <a:pt x="1506439" y="654082"/>
                        <a:pt x="1346228" y="799624"/>
                        <a:pt x="1111723" y="874871"/>
                      </a:cubicBezTo>
                      <a:cubicBezTo>
                        <a:pt x="904364" y="941356"/>
                        <a:pt x="691004" y="942022"/>
                        <a:pt x="476882" y="927545"/>
                      </a:cubicBezTo>
                      <a:cubicBezTo>
                        <a:pt x="402777" y="922496"/>
                        <a:pt x="329149" y="910971"/>
                        <a:pt x="255140" y="903732"/>
                      </a:cubicBezTo>
                      <a:cubicBezTo>
                        <a:pt x="211515" y="899446"/>
                        <a:pt x="179225" y="881443"/>
                        <a:pt x="143602" y="852868"/>
                      </a:cubicBezTo>
                      <a:cubicBezTo>
                        <a:pt x="72164" y="795623"/>
                        <a:pt x="43304" y="738664"/>
                        <a:pt x="87404" y="651320"/>
                      </a:cubicBezTo>
                      <a:cubicBezTo>
                        <a:pt x="103121" y="620268"/>
                        <a:pt x="102549" y="581025"/>
                        <a:pt x="110264" y="541401"/>
                      </a:cubicBezTo>
                      <a:cubicBezTo>
                        <a:pt x="305336" y="612553"/>
                        <a:pt x="504218" y="644747"/>
                        <a:pt x="707958" y="648462"/>
                      </a:cubicBezTo>
                      <a:cubicBezTo>
                        <a:pt x="786825" y="649891"/>
                        <a:pt x="865692" y="648652"/>
                        <a:pt x="951417" y="648652"/>
                      </a:cubicBezTo>
                      <a:cubicBezTo>
                        <a:pt x="946559" y="587216"/>
                        <a:pt x="942559" y="537972"/>
                        <a:pt x="938368" y="485204"/>
                      </a:cubicBezTo>
                      <a:cubicBezTo>
                        <a:pt x="906364" y="486727"/>
                        <a:pt x="879694" y="487966"/>
                        <a:pt x="853024" y="489299"/>
                      </a:cubicBezTo>
                      <a:cubicBezTo>
                        <a:pt x="606803" y="501396"/>
                        <a:pt x="366582" y="474250"/>
                        <a:pt x="136077" y="381381"/>
                      </a:cubicBezTo>
                      <a:cubicBezTo>
                        <a:pt x="109026" y="370427"/>
                        <a:pt x="95024" y="355378"/>
                        <a:pt x="85404" y="326041"/>
                      </a:cubicBezTo>
                      <a:cubicBezTo>
                        <a:pt x="66449" y="267748"/>
                        <a:pt x="42446" y="210312"/>
                        <a:pt x="13300" y="156400"/>
                      </a:cubicBezTo>
                      <a:cubicBezTo>
                        <a:pt x="-3369" y="125539"/>
                        <a:pt x="-6322" y="104013"/>
                        <a:pt x="15776" y="76771"/>
                      </a:cubicBezTo>
                      <a:cubicBezTo>
                        <a:pt x="28349" y="61436"/>
                        <a:pt x="35303" y="41434"/>
                        <a:pt x="44923" y="2333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44B7E957-BA4F-47C0-9285-E40E873CE223}"/>
                    </a:ext>
                  </a:extLst>
                </p:cNvPr>
                <p:cNvSpPr/>
                <p:nvPr/>
              </p:nvSpPr>
              <p:spPr>
                <a:xfrm>
                  <a:off x="4847182" y="2346474"/>
                  <a:ext cx="915261" cy="949069"/>
                </a:xfrm>
                <a:custGeom>
                  <a:avLst/>
                  <a:gdLst>
                    <a:gd name="connsiteX0" fmla="*/ 0 w 915262"/>
                    <a:gd name="connsiteY0" fmla="*/ 535591 h 949070"/>
                    <a:gd name="connsiteX1" fmla="*/ 263747 w 915262"/>
                    <a:gd name="connsiteY1" fmla="*/ 65913 h 949070"/>
                    <a:gd name="connsiteX2" fmla="*/ 848011 w 915262"/>
                    <a:gd name="connsiteY2" fmla="*/ 0 h 949070"/>
                    <a:gd name="connsiteX3" fmla="*/ 914781 w 915262"/>
                    <a:gd name="connsiteY3" fmla="*/ 213265 h 949070"/>
                    <a:gd name="connsiteX4" fmla="*/ 863251 w 915262"/>
                    <a:gd name="connsiteY4" fmla="*/ 306229 h 949070"/>
                    <a:gd name="connsiteX5" fmla="*/ 554545 w 915262"/>
                    <a:gd name="connsiteY5" fmla="*/ 441865 h 949070"/>
                    <a:gd name="connsiteX6" fmla="*/ 485775 w 915262"/>
                    <a:gd name="connsiteY6" fmla="*/ 452914 h 949070"/>
                    <a:gd name="connsiteX7" fmla="*/ 485775 w 915262"/>
                    <a:gd name="connsiteY7" fmla="*/ 605409 h 949070"/>
                    <a:gd name="connsiteX8" fmla="*/ 827818 w 915262"/>
                    <a:gd name="connsiteY8" fmla="*/ 516446 h 949070"/>
                    <a:gd name="connsiteX9" fmla="*/ 891064 w 915262"/>
                    <a:gd name="connsiteY9" fmla="*/ 772097 h 949070"/>
                    <a:gd name="connsiteX10" fmla="*/ 681609 w 915262"/>
                    <a:gd name="connsiteY10" fmla="*/ 949071 h 949070"/>
                    <a:gd name="connsiteX11" fmla="*/ 306895 w 915262"/>
                    <a:gd name="connsiteY11" fmla="*/ 923830 h 949070"/>
                    <a:gd name="connsiteX12" fmla="*/ 0 w 915262"/>
                    <a:gd name="connsiteY12" fmla="*/ 535591 h 949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915262" h="949070">
                      <a:moveTo>
                        <a:pt x="0" y="535591"/>
                      </a:moveTo>
                      <a:cubicBezTo>
                        <a:pt x="152591" y="411385"/>
                        <a:pt x="232315" y="253746"/>
                        <a:pt x="263747" y="65913"/>
                      </a:cubicBezTo>
                      <a:cubicBezTo>
                        <a:pt x="468344" y="104870"/>
                        <a:pt x="660178" y="63913"/>
                        <a:pt x="848011" y="0"/>
                      </a:cubicBezTo>
                      <a:cubicBezTo>
                        <a:pt x="872014" y="72390"/>
                        <a:pt x="902589" y="141256"/>
                        <a:pt x="914781" y="213265"/>
                      </a:cubicBezTo>
                      <a:cubicBezTo>
                        <a:pt x="919448" y="241078"/>
                        <a:pt x="889254" y="283750"/>
                        <a:pt x="863251" y="306229"/>
                      </a:cubicBezTo>
                      <a:cubicBezTo>
                        <a:pt x="775240" y="382714"/>
                        <a:pt x="668465" y="421672"/>
                        <a:pt x="554545" y="441865"/>
                      </a:cubicBezTo>
                      <a:cubicBezTo>
                        <a:pt x="532733" y="445770"/>
                        <a:pt x="510826" y="448913"/>
                        <a:pt x="485775" y="452914"/>
                      </a:cubicBezTo>
                      <a:cubicBezTo>
                        <a:pt x="485775" y="502539"/>
                        <a:pt x="485775" y="552069"/>
                        <a:pt x="485775" y="605409"/>
                      </a:cubicBezTo>
                      <a:cubicBezTo>
                        <a:pt x="608457" y="601504"/>
                        <a:pt x="720852" y="568738"/>
                        <a:pt x="827818" y="516446"/>
                      </a:cubicBezTo>
                      <a:cubicBezTo>
                        <a:pt x="849916" y="605790"/>
                        <a:pt x="871252" y="692182"/>
                        <a:pt x="891064" y="772097"/>
                      </a:cubicBezTo>
                      <a:cubicBezTo>
                        <a:pt x="823436" y="829151"/>
                        <a:pt x="755142" y="886873"/>
                        <a:pt x="681609" y="949071"/>
                      </a:cubicBezTo>
                      <a:cubicBezTo>
                        <a:pt x="567881" y="890873"/>
                        <a:pt x="440436" y="881063"/>
                        <a:pt x="306895" y="923830"/>
                      </a:cubicBezTo>
                      <a:cubicBezTo>
                        <a:pt x="300895" y="718852"/>
                        <a:pt x="179737" y="608171"/>
                        <a:pt x="0" y="53559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EC534E6-3C82-4B56-A271-83D7E7708054}"/>
                    </a:ext>
                  </a:extLst>
                </p:cNvPr>
                <p:cNvSpPr/>
                <p:nvPr/>
              </p:nvSpPr>
              <p:spPr>
                <a:xfrm>
                  <a:off x="3712279" y="2999411"/>
                  <a:ext cx="1284652" cy="543071"/>
                </a:xfrm>
                <a:custGeom>
                  <a:avLst/>
                  <a:gdLst>
                    <a:gd name="connsiteX0" fmla="*/ 0 w 1284649"/>
                    <a:gd name="connsiteY0" fmla="*/ 88976 h 543063"/>
                    <a:gd name="connsiteX1" fmla="*/ 485680 w 1284649"/>
                    <a:gd name="connsiteY1" fmla="*/ 94691 h 543063"/>
                    <a:gd name="connsiteX2" fmla="*/ 906971 w 1284649"/>
                    <a:gd name="connsiteY2" fmla="*/ 10776 h 543063"/>
                    <a:gd name="connsiteX3" fmla="*/ 988505 w 1284649"/>
                    <a:gd name="connsiteY3" fmla="*/ 4203 h 543063"/>
                    <a:gd name="connsiteX4" fmla="*/ 1202436 w 1284649"/>
                    <a:gd name="connsiteY4" fmla="*/ 100311 h 543063"/>
                    <a:gd name="connsiteX5" fmla="*/ 1267682 w 1284649"/>
                    <a:gd name="connsiteY5" fmla="*/ 347008 h 543063"/>
                    <a:gd name="connsiteX6" fmla="*/ 1181481 w 1284649"/>
                    <a:gd name="connsiteY6" fmla="*/ 398634 h 543063"/>
                    <a:gd name="connsiteX7" fmla="*/ 873347 w 1284649"/>
                    <a:gd name="connsiteY7" fmla="*/ 439877 h 543063"/>
                    <a:gd name="connsiteX8" fmla="*/ 764381 w 1284649"/>
                    <a:gd name="connsiteY8" fmla="*/ 495979 h 543063"/>
                    <a:gd name="connsiteX9" fmla="*/ 614267 w 1284649"/>
                    <a:gd name="connsiteY9" fmla="*/ 541890 h 543063"/>
                    <a:gd name="connsiteX10" fmla="*/ 54102 w 1284649"/>
                    <a:gd name="connsiteY10" fmla="*/ 362915 h 543063"/>
                    <a:gd name="connsiteX11" fmla="*/ 21146 w 1284649"/>
                    <a:gd name="connsiteY11" fmla="*/ 290620 h 543063"/>
                    <a:gd name="connsiteX12" fmla="*/ 0 w 1284649"/>
                    <a:gd name="connsiteY12" fmla="*/ 88976 h 5430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84649" h="543063">
                      <a:moveTo>
                        <a:pt x="0" y="88976"/>
                      </a:moveTo>
                      <a:cubicBezTo>
                        <a:pt x="157448" y="91262"/>
                        <a:pt x="321659" y="97549"/>
                        <a:pt x="485680" y="94691"/>
                      </a:cubicBezTo>
                      <a:cubicBezTo>
                        <a:pt x="630269" y="92119"/>
                        <a:pt x="770763" y="60782"/>
                        <a:pt x="906971" y="10776"/>
                      </a:cubicBezTo>
                      <a:cubicBezTo>
                        <a:pt x="932021" y="1536"/>
                        <a:pt x="965168" y="-4464"/>
                        <a:pt x="988505" y="4203"/>
                      </a:cubicBezTo>
                      <a:cubicBezTo>
                        <a:pt x="1061847" y="31350"/>
                        <a:pt x="1137761" y="57829"/>
                        <a:pt x="1202436" y="100311"/>
                      </a:cubicBezTo>
                      <a:cubicBezTo>
                        <a:pt x="1281970" y="152603"/>
                        <a:pt x="1303973" y="258807"/>
                        <a:pt x="1267682" y="347008"/>
                      </a:cubicBezTo>
                      <a:cubicBezTo>
                        <a:pt x="1252442" y="383965"/>
                        <a:pt x="1223201" y="401301"/>
                        <a:pt x="1181481" y="398634"/>
                      </a:cubicBezTo>
                      <a:cubicBezTo>
                        <a:pt x="1076230" y="392061"/>
                        <a:pt x="972598" y="403110"/>
                        <a:pt x="873347" y="439877"/>
                      </a:cubicBezTo>
                      <a:cubicBezTo>
                        <a:pt x="835152" y="453974"/>
                        <a:pt x="795147" y="470452"/>
                        <a:pt x="764381" y="495979"/>
                      </a:cubicBezTo>
                      <a:cubicBezTo>
                        <a:pt x="718947" y="533698"/>
                        <a:pt x="668655" y="539318"/>
                        <a:pt x="614267" y="541890"/>
                      </a:cubicBezTo>
                      <a:cubicBezTo>
                        <a:pt x="405098" y="551986"/>
                        <a:pt x="217265" y="497313"/>
                        <a:pt x="54102" y="362915"/>
                      </a:cubicBezTo>
                      <a:cubicBezTo>
                        <a:pt x="29718" y="342912"/>
                        <a:pt x="22479" y="322338"/>
                        <a:pt x="21146" y="290620"/>
                      </a:cubicBezTo>
                      <a:cubicBezTo>
                        <a:pt x="18288" y="220516"/>
                        <a:pt x="6953" y="150698"/>
                        <a:pt x="0" y="8897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07CC2C12-29C7-4ACE-8FE8-69E47DFF4D5B}"/>
                    </a:ext>
                  </a:extLst>
                </p:cNvPr>
                <p:cNvSpPr/>
                <p:nvPr/>
              </p:nvSpPr>
              <p:spPr>
                <a:xfrm>
                  <a:off x="3398376" y="1337015"/>
                  <a:ext cx="894949" cy="623738"/>
                </a:xfrm>
                <a:custGeom>
                  <a:avLst/>
                  <a:gdLst>
                    <a:gd name="connsiteX0" fmla="*/ 154452 w 894954"/>
                    <a:gd name="connsiteY0" fmla="*/ 0 h 623732"/>
                    <a:gd name="connsiteX1" fmla="*/ 500972 w 894954"/>
                    <a:gd name="connsiteY1" fmla="*/ 30861 h 623732"/>
                    <a:gd name="connsiteX2" fmla="*/ 359145 w 894954"/>
                    <a:gd name="connsiteY2" fmla="*/ 204311 h 623732"/>
                    <a:gd name="connsiteX3" fmla="*/ 474588 w 894954"/>
                    <a:gd name="connsiteY3" fmla="*/ 310991 h 623732"/>
                    <a:gd name="connsiteX4" fmla="*/ 703378 w 894954"/>
                    <a:gd name="connsiteY4" fmla="*/ 24003 h 623732"/>
                    <a:gd name="connsiteX5" fmla="*/ 894259 w 894954"/>
                    <a:gd name="connsiteY5" fmla="*/ 103632 h 623732"/>
                    <a:gd name="connsiteX6" fmla="*/ 894450 w 894954"/>
                    <a:gd name="connsiteY6" fmla="*/ 109442 h 623732"/>
                    <a:gd name="connsiteX7" fmla="*/ 553645 w 894954"/>
                    <a:gd name="connsiteY7" fmla="*/ 542639 h 623732"/>
                    <a:gd name="connsiteX8" fmla="*/ 217698 w 894954"/>
                    <a:gd name="connsiteY8" fmla="*/ 605123 h 623732"/>
                    <a:gd name="connsiteX9" fmla="*/ 51868 w 894954"/>
                    <a:gd name="connsiteY9" fmla="*/ 425863 h 623732"/>
                    <a:gd name="connsiteX10" fmla="*/ 3767 w 894954"/>
                    <a:gd name="connsiteY10" fmla="*/ 272224 h 623732"/>
                    <a:gd name="connsiteX11" fmla="*/ 3671 w 894954"/>
                    <a:gd name="connsiteY11" fmla="*/ 234791 h 623732"/>
                    <a:gd name="connsiteX12" fmla="*/ 154452 w 894954"/>
                    <a:gd name="connsiteY12" fmla="*/ 0 h 623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94954" h="623732">
                      <a:moveTo>
                        <a:pt x="154452" y="0"/>
                      </a:moveTo>
                      <a:cubicBezTo>
                        <a:pt x="273229" y="10573"/>
                        <a:pt x="385529" y="20574"/>
                        <a:pt x="500972" y="30861"/>
                      </a:cubicBezTo>
                      <a:cubicBezTo>
                        <a:pt x="457443" y="84106"/>
                        <a:pt x="409151" y="143161"/>
                        <a:pt x="359145" y="204311"/>
                      </a:cubicBezTo>
                      <a:cubicBezTo>
                        <a:pt x="394673" y="237172"/>
                        <a:pt x="430487" y="270224"/>
                        <a:pt x="474588" y="310991"/>
                      </a:cubicBezTo>
                      <a:cubicBezTo>
                        <a:pt x="549359" y="217265"/>
                        <a:pt x="627464" y="119158"/>
                        <a:pt x="703378" y="24003"/>
                      </a:cubicBezTo>
                      <a:cubicBezTo>
                        <a:pt x="765481" y="49911"/>
                        <a:pt x="829203" y="76486"/>
                        <a:pt x="894259" y="103632"/>
                      </a:cubicBezTo>
                      <a:cubicBezTo>
                        <a:pt x="894259" y="103346"/>
                        <a:pt x="895688" y="107061"/>
                        <a:pt x="894450" y="109442"/>
                      </a:cubicBezTo>
                      <a:cubicBezTo>
                        <a:pt x="807010" y="274415"/>
                        <a:pt x="705283" y="428625"/>
                        <a:pt x="553645" y="542639"/>
                      </a:cubicBezTo>
                      <a:cubicBezTo>
                        <a:pt x="452775" y="618553"/>
                        <a:pt x="340761" y="645319"/>
                        <a:pt x="217698" y="605123"/>
                      </a:cubicBezTo>
                      <a:cubicBezTo>
                        <a:pt x="129402" y="576262"/>
                        <a:pt x="74538" y="517017"/>
                        <a:pt x="51868" y="425863"/>
                      </a:cubicBezTo>
                      <a:cubicBezTo>
                        <a:pt x="38914" y="373856"/>
                        <a:pt x="19007" y="323659"/>
                        <a:pt x="3767" y="272224"/>
                      </a:cubicBezTo>
                      <a:cubicBezTo>
                        <a:pt x="242" y="260413"/>
                        <a:pt x="-2520" y="240220"/>
                        <a:pt x="3671" y="234791"/>
                      </a:cubicBezTo>
                      <a:cubicBezTo>
                        <a:pt x="80538" y="168402"/>
                        <a:pt x="124734" y="81724"/>
                        <a:pt x="154452" y="0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14354"/>
                  <a:endParaRPr lang="en-GB" dirty="0">
                    <a:solidFill>
                      <a:srgbClr val="000000"/>
                    </a:solidFill>
                    <a:latin typeface="Aptos" panose="020B0004020202020204" pitchFamily="34" charset="0"/>
                  </a:endParaRPr>
                </a:p>
              </p:txBody>
            </p:sp>
          </p:grpSp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041E6B08-24E6-4B67-A640-3A2337CA8B26}"/>
              </a:ext>
            </a:extLst>
          </p:cNvPr>
          <p:cNvGrpSpPr/>
          <p:nvPr/>
        </p:nvGrpSpPr>
        <p:grpSpPr>
          <a:xfrm>
            <a:off x="8896736" y="5402927"/>
            <a:ext cx="3005648" cy="676800"/>
            <a:chOff x="6672552" y="4137320"/>
            <a:chExt cx="2254236" cy="507600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FCCFEB27-93E6-4100-85A1-FB6EA6706A1D}"/>
                </a:ext>
              </a:extLst>
            </p:cNvPr>
            <p:cNvSpPr/>
            <p:nvPr/>
          </p:nvSpPr>
          <p:spPr>
            <a:xfrm>
              <a:off x="7184388" y="4137320"/>
              <a:ext cx="1742400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35984" defTabSz="914354">
                <a:spcAft>
                  <a:spcPts val="267"/>
                </a:spcAft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Kidney</a:t>
              </a:r>
            </a:p>
            <a:p>
              <a:pPr marL="335984" defTabSz="914354">
                <a:lnSpc>
                  <a:spcPts val="1333"/>
                </a:lnSpc>
              </a:pPr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Enhanced glucose reabsorption</a:t>
              </a:r>
            </a:p>
          </p:txBody>
        </p:sp>
        <p:cxnSp>
          <p:nvCxnSpPr>
            <p:cNvPr id="94" name="Straight Arrow Connector 76">
              <a:extLst>
                <a:ext uri="{FF2B5EF4-FFF2-40B4-BE49-F238E27FC236}">
                  <a16:creationId xmlns:a16="http://schemas.microsoft.com/office/drawing/2014/main" id="{136DD8AA-E39A-403C-9299-1A52E3BE8F0C}"/>
                </a:ext>
              </a:extLst>
            </p:cNvPr>
            <p:cNvCxnSpPr>
              <a:cxnSpLocks/>
              <a:stCxn id="93" idx="1"/>
              <a:endCxn id="4" idx="3"/>
            </p:cNvCxnSpPr>
            <p:nvPr/>
          </p:nvCxnSpPr>
          <p:spPr>
            <a:xfrm rot="10800000">
              <a:off x="6672552" y="4307796"/>
              <a:ext cx="511836" cy="83325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C2DEE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CA697A65-B7AF-4031-8A50-12D12B38906F}"/>
                </a:ext>
              </a:extLst>
            </p:cNvPr>
            <p:cNvSpPr/>
            <p:nvPr/>
          </p:nvSpPr>
          <p:spPr>
            <a:xfrm>
              <a:off x="6933157" y="4137610"/>
              <a:ext cx="507020" cy="507020"/>
            </a:xfrm>
            <a:prstGeom prst="ellipse">
              <a:avLst/>
            </a:prstGeom>
            <a:solidFill>
              <a:srgbClr val="C2DEEA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grpSp>
          <p:nvGrpSpPr>
            <p:cNvPr id="96" name="Graphic 1">
              <a:extLst>
                <a:ext uri="{FF2B5EF4-FFF2-40B4-BE49-F238E27FC236}">
                  <a16:creationId xmlns:a16="http://schemas.microsoft.com/office/drawing/2014/main" id="{940F756F-FE57-45F2-A380-1C497AC38847}"/>
                </a:ext>
              </a:extLst>
            </p:cNvPr>
            <p:cNvGrpSpPr/>
            <p:nvPr/>
          </p:nvGrpSpPr>
          <p:grpSpPr>
            <a:xfrm>
              <a:off x="7034014" y="4271456"/>
              <a:ext cx="315289" cy="280236"/>
              <a:chOff x="5404260" y="2933462"/>
              <a:chExt cx="292270" cy="259773"/>
            </a:xfrm>
            <a:solidFill>
              <a:schemeClr val="bg1"/>
            </a:solidFill>
          </p:grpSpPr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A04A5C7-4F2E-465B-9FA2-245712596E85}"/>
                  </a:ext>
                </a:extLst>
              </p:cNvPr>
              <p:cNvSpPr/>
              <p:nvPr/>
            </p:nvSpPr>
            <p:spPr>
              <a:xfrm>
                <a:off x="5579050" y="2933462"/>
                <a:ext cx="117480" cy="208211"/>
              </a:xfrm>
              <a:custGeom>
                <a:avLst/>
                <a:gdLst>
                  <a:gd name="connsiteX0" fmla="*/ 116987 w 117478"/>
                  <a:gd name="connsiteY0" fmla="*/ 102061 h 208211"/>
                  <a:gd name="connsiteX1" fmla="*/ 59124 w 117478"/>
                  <a:gd name="connsiteY1" fmla="*/ 207656 h 208211"/>
                  <a:gd name="connsiteX2" fmla="*/ 22204 w 117478"/>
                  <a:gd name="connsiteY2" fmla="*/ 140344 h 208211"/>
                  <a:gd name="connsiteX3" fmla="*/ 48895 w 117478"/>
                  <a:gd name="connsiteY3" fmla="*/ 146092 h 208211"/>
                  <a:gd name="connsiteX4" fmla="*/ 21522 w 117478"/>
                  <a:gd name="connsiteY4" fmla="*/ 85696 h 208211"/>
                  <a:gd name="connsiteX5" fmla="*/ 45486 w 117478"/>
                  <a:gd name="connsiteY5" fmla="*/ 78098 h 208211"/>
                  <a:gd name="connsiteX6" fmla="*/ 39446 w 117478"/>
                  <a:gd name="connsiteY6" fmla="*/ 168 h 208211"/>
                  <a:gd name="connsiteX7" fmla="*/ 116987 w 117478"/>
                  <a:gd name="connsiteY7" fmla="*/ 102061 h 20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478" h="208211">
                    <a:moveTo>
                      <a:pt x="116987" y="102061"/>
                    </a:moveTo>
                    <a:cubicBezTo>
                      <a:pt x="119811" y="137714"/>
                      <a:pt x="111726" y="200253"/>
                      <a:pt x="59124" y="207656"/>
                    </a:cubicBezTo>
                    <a:cubicBezTo>
                      <a:pt x="10905" y="214378"/>
                      <a:pt x="3988" y="158171"/>
                      <a:pt x="22204" y="140344"/>
                    </a:cubicBezTo>
                    <a:cubicBezTo>
                      <a:pt x="36037" y="146871"/>
                      <a:pt x="44609" y="146481"/>
                      <a:pt x="48895" y="146092"/>
                    </a:cubicBezTo>
                    <a:cubicBezTo>
                      <a:pt x="16944" y="136935"/>
                      <a:pt x="12171" y="104107"/>
                      <a:pt x="21522" y="85696"/>
                    </a:cubicBezTo>
                    <a:cubicBezTo>
                      <a:pt x="37595" y="84625"/>
                      <a:pt x="43343" y="84040"/>
                      <a:pt x="45486" y="78098"/>
                    </a:cubicBezTo>
                    <a:cubicBezTo>
                      <a:pt x="-11793" y="81215"/>
                      <a:pt x="-16274" y="4162"/>
                      <a:pt x="39446" y="168"/>
                    </a:cubicBezTo>
                    <a:cubicBezTo>
                      <a:pt x="107830" y="-4800"/>
                      <a:pt x="116987" y="102061"/>
                      <a:pt x="116987" y="102061"/>
                    </a:cubicBezTo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FBCBB8C-3740-4348-BE40-2A31FC022007}"/>
                  </a:ext>
                </a:extLst>
              </p:cNvPr>
              <p:cNvSpPr/>
              <p:nvPr/>
            </p:nvSpPr>
            <p:spPr>
              <a:xfrm>
                <a:off x="5558586" y="3045071"/>
                <a:ext cx="31756" cy="148164"/>
              </a:xfrm>
              <a:custGeom>
                <a:avLst/>
                <a:gdLst>
                  <a:gd name="connsiteX0" fmla="*/ 16852 w 31756"/>
                  <a:gd name="connsiteY0" fmla="*/ 148164 h 148164"/>
                  <a:gd name="connsiteX1" fmla="*/ 0 w 31756"/>
                  <a:gd name="connsiteY1" fmla="*/ 148164 h 148164"/>
                  <a:gd name="connsiteX2" fmla="*/ 0 w 31756"/>
                  <a:gd name="connsiteY2" fmla="*/ 50167 h 148164"/>
                  <a:gd name="connsiteX3" fmla="*/ 27178 w 31756"/>
                  <a:gd name="connsiteY3" fmla="*/ 0 h 148164"/>
                  <a:gd name="connsiteX4" fmla="*/ 28055 w 31756"/>
                  <a:gd name="connsiteY4" fmla="*/ 9352 h 148164"/>
                  <a:gd name="connsiteX5" fmla="*/ 31756 w 31756"/>
                  <a:gd name="connsiteY5" fmla="*/ 16268 h 148164"/>
                  <a:gd name="connsiteX6" fmla="*/ 16852 w 31756"/>
                  <a:gd name="connsiteY6" fmla="*/ 50167 h 148164"/>
                  <a:gd name="connsiteX7" fmla="*/ 16852 w 31756"/>
                  <a:gd name="connsiteY7" fmla="*/ 148164 h 14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56" h="148164">
                    <a:moveTo>
                      <a:pt x="16852" y="148164"/>
                    </a:moveTo>
                    <a:lnTo>
                      <a:pt x="0" y="148164"/>
                    </a:lnTo>
                    <a:lnTo>
                      <a:pt x="0" y="50167"/>
                    </a:lnTo>
                    <a:cubicBezTo>
                      <a:pt x="0" y="12761"/>
                      <a:pt x="13735" y="3799"/>
                      <a:pt x="27178" y="0"/>
                    </a:cubicBezTo>
                    <a:cubicBezTo>
                      <a:pt x="27178" y="0"/>
                      <a:pt x="26594" y="5163"/>
                      <a:pt x="28055" y="9352"/>
                    </a:cubicBezTo>
                    <a:cubicBezTo>
                      <a:pt x="29419" y="13443"/>
                      <a:pt x="31756" y="16268"/>
                      <a:pt x="31756" y="16268"/>
                    </a:cubicBezTo>
                    <a:cubicBezTo>
                      <a:pt x="25814" y="17924"/>
                      <a:pt x="16852" y="20457"/>
                      <a:pt x="16852" y="50167"/>
                    </a:cubicBezTo>
                    <a:lnTo>
                      <a:pt x="16852" y="148164"/>
                    </a:lnTo>
                    <a:close/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3C41F3F6-5836-4EA8-B04E-8171986B2675}"/>
                  </a:ext>
                </a:extLst>
              </p:cNvPr>
              <p:cNvSpPr/>
              <p:nvPr/>
            </p:nvSpPr>
            <p:spPr>
              <a:xfrm>
                <a:off x="5404260" y="2933464"/>
                <a:ext cx="117479" cy="208211"/>
              </a:xfrm>
              <a:custGeom>
                <a:avLst/>
                <a:gdLst>
                  <a:gd name="connsiteX0" fmla="*/ 491 w 117478"/>
                  <a:gd name="connsiteY0" fmla="*/ 102061 h 208211"/>
                  <a:gd name="connsiteX1" fmla="*/ 58354 w 117478"/>
                  <a:gd name="connsiteY1" fmla="*/ 207656 h 208211"/>
                  <a:gd name="connsiteX2" fmla="*/ 95274 w 117478"/>
                  <a:gd name="connsiteY2" fmla="*/ 140344 h 208211"/>
                  <a:gd name="connsiteX3" fmla="*/ 68583 w 117478"/>
                  <a:gd name="connsiteY3" fmla="*/ 146092 h 208211"/>
                  <a:gd name="connsiteX4" fmla="*/ 95956 w 117478"/>
                  <a:gd name="connsiteY4" fmla="*/ 85696 h 208211"/>
                  <a:gd name="connsiteX5" fmla="*/ 71992 w 117478"/>
                  <a:gd name="connsiteY5" fmla="*/ 78098 h 208211"/>
                  <a:gd name="connsiteX6" fmla="*/ 78032 w 117478"/>
                  <a:gd name="connsiteY6" fmla="*/ 168 h 208211"/>
                  <a:gd name="connsiteX7" fmla="*/ 491 w 117478"/>
                  <a:gd name="connsiteY7" fmla="*/ 102061 h 208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7478" h="208211">
                    <a:moveTo>
                      <a:pt x="491" y="102061"/>
                    </a:moveTo>
                    <a:cubicBezTo>
                      <a:pt x="-2333" y="137714"/>
                      <a:pt x="5752" y="200253"/>
                      <a:pt x="58354" y="207656"/>
                    </a:cubicBezTo>
                    <a:cubicBezTo>
                      <a:pt x="106574" y="214378"/>
                      <a:pt x="113490" y="158171"/>
                      <a:pt x="95274" y="140344"/>
                    </a:cubicBezTo>
                    <a:cubicBezTo>
                      <a:pt x="81441" y="146871"/>
                      <a:pt x="72869" y="146481"/>
                      <a:pt x="68583" y="146092"/>
                    </a:cubicBezTo>
                    <a:cubicBezTo>
                      <a:pt x="100534" y="136935"/>
                      <a:pt x="105307" y="104107"/>
                      <a:pt x="95956" y="85696"/>
                    </a:cubicBezTo>
                    <a:cubicBezTo>
                      <a:pt x="79883" y="84625"/>
                      <a:pt x="74135" y="84040"/>
                      <a:pt x="71992" y="78098"/>
                    </a:cubicBezTo>
                    <a:cubicBezTo>
                      <a:pt x="129271" y="81215"/>
                      <a:pt x="133752" y="4162"/>
                      <a:pt x="78032" y="168"/>
                    </a:cubicBezTo>
                    <a:cubicBezTo>
                      <a:pt x="9648" y="-4800"/>
                      <a:pt x="491" y="102061"/>
                      <a:pt x="491" y="102061"/>
                    </a:cubicBezTo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EDFE3369-73B6-45F8-AC55-56165D1F20AD}"/>
                  </a:ext>
                </a:extLst>
              </p:cNvPr>
              <p:cNvSpPr/>
              <p:nvPr/>
            </p:nvSpPr>
            <p:spPr>
              <a:xfrm>
                <a:off x="5510381" y="3045070"/>
                <a:ext cx="31756" cy="148164"/>
              </a:xfrm>
              <a:custGeom>
                <a:avLst/>
                <a:gdLst>
                  <a:gd name="connsiteX0" fmla="*/ 14904 w 31756"/>
                  <a:gd name="connsiteY0" fmla="*/ 148164 h 148164"/>
                  <a:gd name="connsiteX1" fmla="*/ 31756 w 31756"/>
                  <a:gd name="connsiteY1" fmla="*/ 148164 h 148164"/>
                  <a:gd name="connsiteX2" fmla="*/ 31756 w 31756"/>
                  <a:gd name="connsiteY2" fmla="*/ 50167 h 148164"/>
                  <a:gd name="connsiteX3" fmla="*/ 4578 w 31756"/>
                  <a:gd name="connsiteY3" fmla="*/ 0 h 148164"/>
                  <a:gd name="connsiteX4" fmla="*/ 3702 w 31756"/>
                  <a:gd name="connsiteY4" fmla="*/ 9352 h 148164"/>
                  <a:gd name="connsiteX5" fmla="*/ 0 w 31756"/>
                  <a:gd name="connsiteY5" fmla="*/ 16268 h 148164"/>
                  <a:gd name="connsiteX6" fmla="*/ 14904 w 31756"/>
                  <a:gd name="connsiteY6" fmla="*/ 50167 h 148164"/>
                  <a:gd name="connsiteX7" fmla="*/ 14904 w 31756"/>
                  <a:gd name="connsiteY7" fmla="*/ 148164 h 148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756" h="148164">
                    <a:moveTo>
                      <a:pt x="14904" y="148164"/>
                    </a:moveTo>
                    <a:lnTo>
                      <a:pt x="31756" y="148164"/>
                    </a:lnTo>
                    <a:lnTo>
                      <a:pt x="31756" y="50167"/>
                    </a:lnTo>
                    <a:cubicBezTo>
                      <a:pt x="31756" y="12761"/>
                      <a:pt x="18021" y="3799"/>
                      <a:pt x="4578" y="0"/>
                    </a:cubicBezTo>
                    <a:cubicBezTo>
                      <a:pt x="4578" y="0"/>
                      <a:pt x="5163" y="5163"/>
                      <a:pt x="3702" y="9352"/>
                    </a:cubicBezTo>
                    <a:cubicBezTo>
                      <a:pt x="2338" y="13443"/>
                      <a:pt x="0" y="16268"/>
                      <a:pt x="0" y="16268"/>
                    </a:cubicBezTo>
                    <a:cubicBezTo>
                      <a:pt x="5942" y="17924"/>
                      <a:pt x="14904" y="20457"/>
                      <a:pt x="14904" y="50167"/>
                    </a:cubicBezTo>
                    <a:lnTo>
                      <a:pt x="14904" y="148164"/>
                    </a:lnTo>
                    <a:close/>
                  </a:path>
                </a:pathLst>
              </a:custGeom>
              <a:grpFill/>
              <a:ln w="9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914354"/>
                <a:endParaRPr lang="en-GB" dirty="0">
                  <a:solidFill>
                    <a:srgbClr val="000000"/>
                  </a:solidFill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F4AB0450-66B4-428E-88EA-D9C337260E02}"/>
              </a:ext>
            </a:extLst>
          </p:cNvPr>
          <p:cNvGrpSpPr/>
          <p:nvPr/>
        </p:nvGrpSpPr>
        <p:grpSpPr>
          <a:xfrm>
            <a:off x="8590956" y="3937201"/>
            <a:ext cx="3309625" cy="923169"/>
            <a:chOff x="6443215" y="3038024"/>
            <a:chExt cx="2482219" cy="692377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9A7FF752-E318-46C3-B8DF-C0533086C6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43215" y="3038024"/>
              <a:ext cx="692377" cy="692377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3A3F02B0-B355-4F4A-B08B-AA0AAE2B4F72}"/>
                </a:ext>
              </a:extLst>
            </p:cNvPr>
            <p:cNvSpPr/>
            <p:nvPr/>
          </p:nvSpPr>
          <p:spPr>
            <a:xfrm>
              <a:off x="6794356" y="3144966"/>
              <a:ext cx="2131078" cy="507600"/>
            </a:xfrm>
            <a:prstGeom prst="roundRect">
              <a:avLst>
                <a:gd name="adj" fmla="val 6440"/>
              </a:avLst>
            </a:prstGeom>
            <a:solidFill>
              <a:schemeClr val="bg1">
                <a:lumMod val="95000"/>
              </a:schemeClr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863957" defTabSz="914354"/>
              <a:r>
                <a:rPr lang="en-GB" sz="1333" dirty="0">
                  <a:solidFill>
                    <a:srgbClr val="005AD2"/>
                  </a:solidFill>
                  <a:latin typeface="Aptos" panose="020B0004020202020204" pitchFamily="34" charset="0"/>
                </a:rPr>
                <a:t>Liver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89A88D21-F092-4CCB-931D-7BE1028C6584}"/>
                </a:ext>
              </a:extLst>
            </p:cNvPr>
            <p:cNvSpPr/>
            <p:nvPr/>
          </p:nvSpPr>
          <p:spPr>
            <a:xfrm>
              <a:off x="6540354" y="3145256"/>
              <a:ext cx="507020" cy="507020"/>
            </a:xfrm>
            <a:prstGeom prst="ellipse">
              <a:avLst/>
            </a:prstGeom>
            <a:solidFill>
              <a:srgbClr val="3F9C35"/>
            </a:solidFill>
            <a:ln w="9525">
              <a:noFill/>
            </a:ln>
            <a:effectLst>
              <a:outerShdw blurRad="101600" dist="762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dirty="0">
                <a:solidFill>
                  <a:srgbClr val="FFFFFF"/>
                </a:solidFill>
                <a:latin typeface="Aptos" panose="020B0004020202020204" pitchFamily="34" charset="0"/>
              </a:endParaRPr>
            </a:p>
          </p:txBody>
        </p:sp>
        <p:pic>
          <p:nvPicPr>
            <p:cNvPr id="105" name="Graphic 104">
              <a:extLst>
                <a:ext uri="{FF2B5EF4-FFF2-40B4-BE49-F238E27FC236}">
                  <a16:creationId xmlns:a16="http://schemas.microsoft.com/office/drawing/2014/main" id="{89EB1EC5-72A3-4B08-AAA4-47A957839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576776" y="3282083"/>
              <a:ext cx="425256" cy="283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344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25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93C019-3F85-5FF8-F5DA-A8D8F1EF898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02863" y="312845"/>
            <a:ext cx="9144000" cy="788988"/>
          </a:xfrm>
        </p:spPr>
        <p:txBody>
          <a:bodyPr>
            <a:normAutofit/>
          </a:bodyPr>
          <a:lstStyle/>
          <a:p>
            <a:r>
              <a:rPr lang="it-IT" dirty="0"/>
              <a:t>La traiettoria cardio-metabolica</a:t>
            </a:r>
          </a:p>
        </p:txBody>
      </p:sp>
      <p:pic>
        <p:nvPicPr>
          <p:cNvPr id="4" name="Picture 2" descr="C:\Users\jfeehan\AppData\Local\Microsoft\Windows\Temporary Internet Files\Content.Outlook\HDQ6FXAQ\Novo Nordisk Icons-11.png">
            <a:extLst>
              <a:ext uri="{FF2B5EF4-FFF2-40B4-BE49-F238E27FC236}">
                <a16:creationId xmlns:a16="http://schemas.microsoft.com/office/drawing/2014/main" id="{E8CB4AAC-7634-4B9E-430A-D0BBE255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1774825"/>
            <a:ext cx="4019550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0">
            <a:extLst>
              <a:ext uri="{FF2B5EF4-FFF2-40B4-BE49-F238E27FC236}">
                <a16:creationId xmlns:a16="http://schemas.microsoft.com/office/drawing/2014/main" id="{71D3E779-54B4-F410-0F9C-521D821F4225}"/>
              </a:ext>
            </a:extLst>
          </p:cNvPr>
          <p:cNvSpPr txBox="1"/>
          <p:nvPr/>
        </p:nvSpPr>
        <p:spPr>
          <a:xfrm>
            <a:off x="5621334" y="4940301"/>
            <a:ext cx="258286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Death</a:t>
            </a:r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593670E6-DBA5-32F8-ADE9-D3F402AD8559}"/>
              </a:ext>
            </a:extLst>
          </p:cNvPr>
          <p:cNvSpPr txBox="1"/>
          <p:nvPr/>
        </p:nvSpPr>
        <p:spPr>
          <a:xfrm>
            <a:off x="2791968" y="3406772"/>
            <a:ext cx="16514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Microvascular</a:t>
            </a:r>
          </a:p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ndara" panose="020E0502030303020204" pitchFamily="34" charset="0"/>
              </a:rPr>
              <a:t>Dysfunction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580FEC3B-C8BB-B7A6-6177-0206AF279930}"/>
              </a:ext>
            </a:extLst>
          </p:cNvPr>
          <p:cNvSpPr txBox="1"/>
          <p:nvPr/>
        </p:nvSpPr>
        <p:spPr>
          <a:xfrm>
            <a:off x="4857865" y="1663673"/>
            <a:ext cx="2296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Atherothrombosis</a:t>
            </a:r>
          </a:p>
        </p:txBody>
      </p:sp>
      <p:sp>
        <p:nvSpPr>
          <p:cNvPr id="8" name="TextBox 56">
            <a:extLst>
              <a:ext uri="{FF2B5EF4-FFF2-40B4-BE49-F238E27FC236}">
                <a16:creationId xmlns:a16="http://schemas.microsoft.com/office/drawing/2014/main" id="{3C4C54D8-7E1B-D5C8-ADDC-0A9872720774}"/>
              </a:ext>
            </a:extLst>
          </p:cNvPr>
          <p:cNvSpPr txBox="1"/>
          <p:nvPr/>
        </p:nvSpPr>
        <p:spPr>
          <a:xfrm>
            <a:off x="7366315" y="2714275"/>
            <a:ext cx="2263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Symptomatic</a:t>
            </a:r>
            <a:r>
              <a:rPr kumimoji="0" lang="en-GB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CHD</a:t>
            </a:r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5091C070-B0BD-7691-239B-BBB7BC7693CC}"/>
              </a:ext>
            </a:extLst>
          </p:cNvPr>
          <p:cNvSpPr txBox="1"/>
          <p:nvPr/>
        </p:nvSpPr>
        <p:spPr>
          <a:xfrm>
            <a:off x="3194304" y="4268785"/>
            <a:ext cx="1385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prstClr val="black"/>
                </a:solidFill>
                <a:latin typeface="Candara" panose="020E0502030303020204" pitchFamily="34" charset="0"/>
              </a:rPr>
              <a:t>Endothelial  dysfunction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AA79B401-042C-7451-2874-4252664CB333}"/>
              </a:ext>
            </a:extLst>
          </p:cNvPr>
          <p:cNvSpPr txBox="1"/>
          <p:nvPr/>
        </p:nvSpPr>
        <p:spPr>
          <a:xfrm>
            <a:off x="2316479" y="2775235"/>
            <a:ext cx="2263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Platelets dysfunction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76FE8BEA-96FC-0CAF-6A31-4387A3046610}"/>
              </a:ext>
            </a:extLst>
          </p:cNvPr>
          <p:cNvSpPr txBox="1"/>
          <p:nvPr/>
        </p:nvSpPr>
        <p:spPr>
          <a:xfrm>
            <a:off x="2523745" y="2127121"/>
            <a:ext cx="2694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Low-grade Inflammation</a:t>
            </a:r>
          </a:p>
        </p:txBody>
      </p:sp>
      <p:sp>
        <p:nvSpPr>
          <p:cNvPr id="12" name="TextBox 24">
            <a:extLst>
              <a:ext uri="{FF2B5EF4-FFF2-40B4-BE49-F238E27FC236}">
                <a16:creationId xmlns:a16="http://schemas.microsoft.com/office/drawing/2014/main" id="{3AC6B256-CE69-28C1-FCDD-73EA8E361A1E}"/>
              </a:ext>
            </a:extLst>
          </p:cNvPr>
          <p:cNvSpPr txBox="1"/>
          <p:nvPr/>
        </p:nvSpPr>
        <p:spPr>
          <a:xfrm>
            <a:off x="6780435" y="2109518"/>
            <a:ext cx="17417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Renal failure</a:t>
            </a:r>
          </a:p>
        </p:txBody>
      </p:sp>
      <p:sp>
        <p:nvSpPr>
          <p:cNvPr id="13" name="TextBox 56">
            <a:extLst>
              <a:ext uri="{FF2B5EF4-FFF2-40B4-BE49-F238E27FC236}">
                <a16:creationId xmlns:a16="http://schemas.microsoft.com/office/drawing/2014/main" id="{044DC368-C0FB-F8B2-8407-6BC410DE62F9}"/>
              </a:ext>
            </a:extLst>
          </p:cNvPr>
          <p:cNvSpPr txBox="1"/>
          <p:nvPr/>
        </p:nvSpPr>
        <p:spPr>
          <a:xfrm>
            <a:off x="7639349" y="3457956"/>
            <a:ext cx="1760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Heart failure</a:t>
            </a:r>
          </a:p>
        </p:txBody>
      </p:sp>
      <p:sp>
        <p:nvSpPr>
          <p:cNvPr id="14" name="TextBox 56">
            <a:extLst>
              <a:ext uri="{FF2B5EF4-FFF2-40B4-BE49-F238E27FC236}">
                <a16:creationId xmlns:a16="http://schemas.microsoft.com/office/drawing/2014/main" id="{4D4FB153-5AD9-045E-C067-B3090761A56D}"/>
              </a:ext>
            </a:extLst>
          </p:cNvPr>
          <p:cNvSpPr txBox="1"/>
          <p:nvPr/>
        </p:nvSpPr>
        <p:spPr>
          <a:xfrm>
            <a:off x="7494610" y="4249497"/>
            <a:ext cx="17606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End-stage renal disease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730BA771-B941-1D41-0F35-0487530BC348}"/>
              </a:ext>
            </a:extLst>
          </p:cNvPr>
          <p:cNvSpPr txBox="1"/>
          <p:nvPr/>
        </p:nvSpPr>
        <p:spPr>
          <a:xfrm>
            <a:off x="4340650" y="4895851"/>
            <a:ext cx="1521570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Diabetes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Obesity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Hypertension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>
                <a:solidFill>
                  <a:prstClr val="black"/>
                </a:solidFill>
                <a:latin typeface="Candara" panose="020E0502030303020204" pitchFamily="34" charset="0"/>
              </a:rPr>
              <a:t>Dyslipidemia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0795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A7ADF304-7A86-66C8-A1FA-8FBCDC343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0" y="616725"/>
            <a:ext cx="9955652" cy="56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8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8E6DB3A-EA4B-9D3B-17AA-5AA85E453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6" y="256673"/>
            <a:ext cx="8207184" cy="611434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B49536-371D-808D-C07B-C1D16DB58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124" y="0"/>
            <a:ext cx="3423876" cy="171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8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7989A-5B67-496F-9619-951CBE9F309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38213" y="403225"/>
            <a:ext cx="11253787" cy="63341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The effects of GLP-1RA on CV risk factors</a:t>
            </a:r>
            <a:endParaRPr lang="en-GB" sz="2800" dirty="0">
              <a:solidFill>
                <a:schemeClr val="accent5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F15BEC2-9959-40FB-9EA7-5703BD188A4B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273175" y="5988050"/>
            <a:ext cx="10918825" cy="823913"/>
          </a:xfrm>
        </p:spPr>
        <p:txBody>
          <a:bodyPr>
            <a:normAutofit/>
          </a:bodyPr>
          <a:lstStyle/>
          <a:p>
            <a:pPr>
              <a:spcBef>
                <a:spcPts val="10"/>
              </a:spcBef>
              <a:spcAft>
                <a:spcPts val="200"/>
              </a:spcAft>
            </a:pPr>
            <a:r>
              <a:rPr lang="en-GB" sz="900" dirty="0">
                <a:solidFill>
                  <a:schemeClr val="tx1"/>
                </a:solidFill>
              </a:rPr>
              <a:t>CV, cardiovascular; GLP-1RA, GLP-1, glucagon-like peptide-1 receptor agonist; HFpEF, heart failure with preserved ejection fraction; MACE, major adverse cardiovascular events; T2D, type 2 diabetes.</a:t>
            </a:r>
          </a:p>
          <a:p>
            <a:pPr>
              <a:spcBef>
                <a:spcPts val="10"/>
              </a:spcBef>
              <a:spcAft>
                <a:spcPts val="200"/>
              </a:spcAft>
            </a:pPr>
            <a:r>
              <a:rPr lang="en-GB" sz="10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1. Arnett DK, et al. Circulation. 2019;140:e596–e646; 2. Wilding JPH, et al. N Engl J Med. 2021;384:989; </a:t>
            </a:r>
            <a:r>
              <a:rPr lang="en-GB" sz="900" dirty="0">
                <a:solidFill>
                  <a:schemeClr val="tx1"/>
                </a:solidFill>
              </a:rPr>
              <a:t>3. Aroda VR, et al. Diabetes Metab. 2019;45:409–418; </a:t>
            </a:r>
            <a:r>
              <a:rPr lang="en-GB" sz="10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4. </a:t>
            </a:r>
            <a:r>
              <a:rPr lang="en-GB" sz="900" dirty="0">
                <a:solidFill>
                  <a:schemeClr val="tx1"/>
                </a:solidFill>
              </a:rPr>
              <a:t>Marso SP, et al. N Engl J Med. 2016;375:1834–1844; 5. Husain M, et al. N Engl J Med. 2019;381:841–851; 6. </a:t>
            </a:r>
            <a:r>
              <a:rPr lang="en-GB" sz="10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Husain M, et al. Diabetes Obes Metab. 2020;22(3):442-451; </a:t>
            </a:r>
            <a:r>
              <a:rPr lang="en-GB" sz="900" dirty="0">
                <a:solidFill>
                  <a:schemeClr val="tx1"/>
                </a:solidFill>
              </a:rPr>
              <a:t>7. </a:t>
            </a:r>
            <a:r>
              <a:rPr lang="en-GB" sz="9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Knudsen LB, Lau J. Front Endocrinol (Lausanne). 2019;10:155; 8. </a:t>
            </a:r>
            <a:r>
              <a:rPr lang="en-GB" sz="10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Rakipovski G, et al. JACC Basic Transl Sci. 2018;3:844–857;</a:t>
            </a:r>
            <a:r>
              <a:rPr lang="en-GB" sz="900" dirty="0">
                <a:solidFill>
                  <a:schemeClr val="tx1"/>
                </a:solidFill>
                <a:ea typeface="Apis For Office" panose="020B0504010101010104" pitchFamily="34" charset="0"/>
                <a:cs typeface="Apis For Office" panose="020B0504010101010104" pitchFamily="34" charset="0"/>
              </a:rPr>
              <a:t>.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2AC3C19-18F2-4A03-A224-791CC7C1A5A3}"/>
              </a:ext>
            </a:extLst>
          </p:cNvPr>
          <p:cNvGrpSpPr/>
          <p:nvPr/>
        </p:nvGrpSpPr>
        <p:grpSpPr>
          <a:xfrm>
            <a:off x="1092200" y="1630248"/>
            <a:ext cx="12684633" cy="3764264"/>
            <a:chOff x="487680" y="1603383"/>
            <a:chExt cx="10708786" cy="317791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79FF67E-2A08-4C56-B1BD-ED41755506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18604" y="1857490"/>
              <a:ext cx="1777019" cy="1425063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sp>
          <p:nvSpPr>
            <p:cNvPr id="91" name="Line 66">
              <a:extLst>
                <a:ext uri="{FF2B5EF4-FFF2-40B4-BE49-F238E27FC236}">
                  <a16:creationId xmlns:a16="http://schemas.microsoft.com/office/drawing/2014/main" id="{EEBC0691-0C6D-440B-8F61-54951CB864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22530" y="3760614"/>
              <a:ext cx="0" cy="0"/>
            </a:xfrm>
            <a:prstGeom prst="line">
              <a:avLst/>
            </a:prstGeom>
            <a:noFill/>
            <a:ln w="19050" cap="flat">
              <a:solidFill>
                <a:srgbClr val="00196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is For Office"/>
                <a:ea typeface="+mn-ea"/>
                <a:cs typeface="+mn-cs"/>
              </a:endParaRPr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B2F02FA8-9E93-404A-934E-A658FEA352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45105" y="2387592"/>
              <a:ext cx="2280126" cy="91238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6E291FEB-0085-43B0-B6ED-C715AFCC4E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3768" y="2900363"/>
              <a:ext cx="2825606" cy="420529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20" name="Straight Connector 219">
              <a:extLst>
                <a:ext uri="{FF2B5EF4-FFF2-40B4-BE49-F238E27FC236}">
                  <a16:creationId xmlns:a16="http://schemas.microsoft.com/office/drawing/2014/main" id="{E72D0B8F-C7F1-4333-B599-FFB980285FA7}"/>
                </a:ext>
              </a:extLst>
            </p:cNvPr>
            <p:cNvCxnSpPr>
              <a:cxnSpLocks/>
              <a:endCxn id="27" idx="10"/>
            </p:cNvCxnSpPr>
            <p:nvPr/>
          </p:nvCxnSpPr>
          <p:spPr>
            <a:xfrm>
              <a:off x="1753768" y="3320892"/>
              <a:ext cx="2825606" cy="165079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21" name="Straight Connector 220">
              <a:extLst>
                <a:ext uri="{FF2B5EF4-FFF2-40B4-BE49-F238E27FC236}">
                  <a16:creationId xmlns:a16="http://schemas.microsoft.com/office/drawing/2014/main" id="{21CB73EA-DA10-4443-A857-100F70EA1BF8}"/>
                </a:ext>
              </a:extLst>
            </p:cNvPr>
            <p:cNvCxnSpPr>
              <a:cxnSpLocks/>
            </p:cNvCxnSpPr>
            <p:nvPr/>
          </p:nvCxnSpPr>
          <p:spPr>
            <a:xfrm>
              <a:off x="1745105" y="3341805"/>
              <a:ext cx="2273729" cy="66499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E2DEE3DB-868F-44D1-8781-28594463DD10}"/>
                </a:ext>
              </a:extLst>
            </p:cNvPr>
            <p:cNvCxnSpPr>
              <a:cxnSpLocks/>
            </p:cNvCxnSpPr>
            <p:nvPr/>
          </p:nvCxnSpPr>
          <p:spPr>
            <a:xfrm>
              <a:off x="1703279" y="3341805"/>
              <a:ext cx="1815305" cy="1201639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cxn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314841A-C15B-4E0F-9188-9E4FAF57F8E8}"/>
                </a:ext>
              </a:extLst>
            </p:cNvPr>
            <p:cNvGrpSpPr/>
            <p:nvPr/>
          </p:nvGrpSpPr>
          <p:grpSpPr>
            <a:xfrm>
              <a:off x="4343654" y="2625488"/>
              <a:ext cx="6852812" cy="508214"/>
              <a:chOff x="4204738" y="4664097"/>
              <a:chExt cx="9632419" cy="714354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A97F0CB4-433E-4087-8B03-F1C9BC66B9B7}"/>
                  </a:ext>
                </a:extLst>
              </p:cNvPr>
              <p:cNvSpPr txBox="1"/>
              <p:nvPr/>
            </p:nvSpPr>
            <p:spPr>
              <a:xfrm>
                <a:off x="5049876" y="4893877"/>
                <a:ext cx="8787281" cy="2547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Reduces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risk of MACE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in patients with T2D at high CV risk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4–6</a:t>
                </a: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DBD3DA69-EEA1-412C-9A82-98575141ECD7}"/>
                  </a:ext>
                </a:extLst>
              </p:cNvPr>
              <p:cNvSpPr/>
              <p:nvPr/>
            </p:nvSpPr>
            <p:spPr>
              <a:xfrm flipV="1">
                <a:off x="4204738" y="4664097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0E6B541-6A27-4F8C-AFAC-E25F3741F701}"/>
                  </a:ext>
                </a:extLst>
              </p:cNvPr>
              <p:cNvGrpSpPr/>
              <p:nvPr/>
            </p:nvGrpSpPr>
            <p:grpSpPr>
              <a:xfrm>
                <a:off x="4241319" y="4700678"/>
                <a:ext cx="641195" cy="641193"/>
                <a:chOff x="4350985" y="4764238"/>
                <a:chExt cx="421862" cy="421861"/>
              </a:xfrm>
            </p:grpSpPr>
            <p:sp>
              <p:nvSpPr>
                <p:cNvPr id="155" name="Oval 60">
                  <a:extLst>
                    <a:ext uri="{FF2B5EF4-FFF2-40B4-BE49-F238E27FC236}">
                      <a16:creationId xmlns:a16="http://schemas.microsoft.com/office/drawing/2014/main" id="{E0B06EA8-30B1-4732-AA34-574C89B797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4350985" y="4764238"/>
                  <a:ext cx="421862" cy="421861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19050" cap="flat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EAE8D24-0EE5-4C54-B556-A6401230831D}"/>
                    </a:ext>
                  </a:extLst>
                </p:cNvPr>
                <p:cNvGrpSpPr/>
                <p:nvPr/>
              </p:nvGrpSpPr>
              <p:grpSpPr>
                <a:xfrm>
                  <a:off x="4423881" y="4834594"/>
                  <a:ext cx="290837" cy="296142"/>
                  <a:chOff x="821684" y="3712750"/>
                  <a:chExt cx="399977" cy="407277"/>
                </a:xfrm>
              </p:grpSpPr>
              <p:sp>
                <p:nvSpPr>
                  <p:cNvPr id="171" name="Freeform 29">
                    <a:extLst>
                      <a:ext uri="{FF2B5EF4-FFF2-40B4-BE49-F238E27FC236}">
                        <a16:creationId xmlns:a16="http://schemas.microsoft.com/office/drawing/2014/main" id="{2083AAB3-1980-479B-9B2D-A75A54E8F3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4086" y="3722972"/>
                    <a:ext cx="81747" cy="74449"/>
                  </a:xfrm>
                  <a:custGeom>
                    <a:avLst/>
                    <a:gdLst>
                      <a:gd name="T0" fmla="*/ 22 w 25"/>
                      <a:gd name="T1" fmla="*/ 0 h 23"/>
                      <a:gd name="T2" fmla="*/ 25 w 25"/>
                      <a:gd name="T3" fmla="*/ 15 h 23"/>
                      <a:gd name="T4" fmla="*/ 21 w 25"/>
                      <a:gd name="T5" fmla="*/ 22 h 23"/>
                      <a:gd name="T6" fmla="*/ 18 w 25"/>
                      <a:gd name="T7" fmla="*/ 23 h 23"/>
                      <a:gd name="T8" fmla="*/ 7 w 25"/>
                      <a:gd name="T9" fmla="*/ 18 h 23"/>
                      <a:gd name="T10" fmla="*/ 0 w 25"/>
                      <a:gd name="T11" fmla="*/ 4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5" h="23">
                        <a:moveTo>
                          <a:pt x="22" y="0"/>
                        </a:moveTo>
                        <a:cubicBezTo>
                          <a:pt x="25" y="15"/>
                          <a:pt x="25" y="15"/>
                          <a:pt x="25" y="15"/>
                        </a:cubicBezTo>
                        <a:cubicBezTo>
                          <a:pt x="21" y="22"/>
                          <a:pt x="21" y="22"/>
                          <a:pt x="21" y="22"/>
                        </a:cubicBezTo>
                        <a:cubicBezTo>
                          <a:pt x="20" y="23"/>
                          <a:pt x="19" y="23"/>
                          <a:pt x="18" y="23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196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Freeform 30">
                    <a:extLst>
                      <a:ext uri="{FF2B5EF4-FFF2-40B4-BE49-F238E27FC236}">
                        <a16:creationId xmlns:a16="http://schemas.microsoft.com/office/drawing/2014/main" id="{01E644EF-132B-4366-9E5A-347B1BAFB62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5903" y="3829535"/>
                    <a:ext cx="42334" cy="2920"/>
                  </a:xfrm>
                  <a:custGeom>
                    <a:avLst/>
                    <a:gdLst>
                      <a:gd name="T0" fmla="*/ 13 w 13"/>
                      <a:gd name="T1" fmla="*/ 1 h 1"/>
                      <a:gd name="T2" fmla="*/ 0 w 13"/>
                      <a:gd name="T3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</a:cxnLst>
                    <a:rect l="0" t="0" r="r" b="b"/>
                    <a:pathLst>
                      <a:path w="13" h="1">
                        <a:moveTo>
                          <a:pt x="13" y="1"/>
                        </a:moveTo>
                        <a:cubicBezTo>
                          <a:pt x="9" y="0"/>
                          <a:pt x="3" y="0"/>
                          <a:pt x="0" y="0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196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Freeform 31">
                    <a:extLst>
                      <a:ext uri="{FF2B5EF4-FFF2-40B4-BE49-F238E27FC236}">
                        <a16:creationId xmlns:a16="http://schemas.microsoft.com/office/drawing/2014/main" id="{BFFF1205-D7C8-4872-8351-68E2A3FB8F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1684" y="3712750"/>
                    <a:ext cx="399977" cy="407277"/>
                  </a:xfrm>
                  <a:custGeom>
                    <a:avLst/>
                    <a:gdLst>
                      <a:gd name="T0" fmla="*/ 66 w 124"/>
                      <a:gd name="T1" fmla="*/ 77 h 126"/>
                      <a:gd name="T2" fmla="*/ 80 w 124"/>
                      <a:gd name="T3" fmla="*/ 31 h 126"/>
                      <a:gd name="T4" fmla="*/ 80 w 124"/>
                      <a:gd name="T5" fmla="*/ 31 h 126"/>
                      <a:gd name="T6" fmla="*/ 80 w 124"/>
                      <a:gd name="T7" fmla="*/ 31 h 126"/>
                      <a:gd name="T8" fmla="*/ 87 w 124"/>
                      <a:gd name="T9" fmla="*/ 13 h 126"/>
                      <a:gd name="T10" fmla="*/ 93 w 124"/>
                      <a:gd name="T11" fmla="*/ 7 h 126"/>
                      <a:gd name="T12" fmla="*/ 85 w 124"/>
                      <a:gd name="T13" fmla="*/ 0 h 126"/>
                      <a:gd name="T14" fmla="*/ 64 w 124"/>
                      <a:gd name="T15" fmla="*/ 26 h 126"/>
                      <a:gd name="T16" fmla="*/ 64 w 124"/>
                      <a:gd name="T17" fmla="*/ 26 h 126"/>
                      <a:gd name="T18" fmla="*/ 60 w 124"/>
                      <a:gd name="T19" fmla="*/ 34 h 126"/>
                      <a:gd name="T20" fmla="*/ 53 w 124"/>
                      <a:gd name="T21" fmla="*/ 36 h 126"/>
                      <a:gd name="T22" fmla="*/ 53 w 124"/>
                      <a:gd name="T23" fmla="*/ 36 h 126"/>
                      <a:gd name="T24" fmla="*/ 20 w 124"/>
                      <a:gd name="T25" fmla="*/ 44 h 126"/>
                      <a:gd name="T26" fmla="*/ 73 w 124"/>
                      <a:gd name="T27" fmla="*/ 124 h 126"/>
                      <a:gd name="T28" fmla="*/ 101 w 124"/>
                      <a:gd name="T29" fmla="*/ 104 h 126"/>
                      <a:gd name="T30" fmla="*/ 94 w 124"/>
                      <a:gd name="T31" fmla="*/ 37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24" h="126">
                        <a:moveTo>
                          <a:pt x="66" y="77"/>
                        </a:moveTo>
                        <a:cubicBezTo>
                          <a:pt x="83" y="61"/>
                          <a:pt x="82" y="39"/>
                          <a:pt x="80" y="31"/>
                        </a:cubicBezTo>
                        <a:cubicBezTo>
                          <a:pt x="80" y="31"/>
                          <a:pt x="80" y="31"/>
                          <a:pt x="80" y="31"/>
                        </a:cubicBezTo>
                        <a:cubicBezTo>
                          <a:pt x="80" y="31"/>
                          <a:pt x="80" y="31"/>
                          <a:pt x="80" y="31"/>
                        </a:cubicBezTo>
                        <a:cubicBezTo>
                          <a:pt x="80" y="24"/>
                          <a:pt x="83" y="17"/>
                          <a:pt x="87" y="13"/>
                        </a:cubicBezTo>
                        <a:cubicBezTo>
                          <a:pt x="93" y="7"/>
                          <a:pt x="93" y="7"/>
                          <a:pt x="93" y="7"/>
                        </a:cubicBezTo>
                        <a:cubicBezTo>
                          <a:pt x="85" y="0"/>
                          <a:pt x="85" y="0"/>
                          <a:pt x="85" y="0"/>
                        </a:cubicBezTo>
                        <a:cubicBezTo>
                          <a:pt x="78" y="6"/>
                          <a:pt x="69" y="18"/>
                          <a:pt x="64" y="26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26"/>
                          <a:pt x="63" y="30"/>
                          <a:pt x="60" y="34"/>
                        </a:cubicBezTo>
                        <a:cubicBezTo>
                          <a:pt x="58" y="37"/>
                          <a:pt x="55" y="37"/>
                          <a:pt x="53" y="36"/>
                        </a:cubicBezTo>
                        <a:cubicBezTo>
                          <a:pt x="53" y="36"/>
                          <a:pt x="53" y="36"/>
                          <a:pt x="53" y="36"/>
                        </a:cubicBezTo>
                        <a:cubicBezTo>
                          <a:pt x="46" y="33"/>
                          <a:pt x="30" y="28"/>
                          <a:pt x="20" y="44"/>
                        </a:cubicBezTo>
                        <a:cubicBezTo>
                          <a:pt x="0" y="79"/>
                          <a:pt x="52" y="121"/>
                          <a:pt x="73" y="124"/>
                        </a:cubicBezTo>
                        <a:cubicBezTo>
                          <a:pt x="94" y="126"/>
                          <a:pt x="101" y="104"/>
                          <a:pt x="101" y="104"/>
                        </a:cubicBezTo>
                        <a:cubicBezTo>
                          <a:pt x="101" y="104"/>
                          <a:pt x="124" y="51"/>
                          <a:pt x="94" y="37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196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4" name="Freeform 32">
                    <a:extLst>
                      <a:ext uri="{FF2B5EF4-FFF2-40B4-BE49-F238E27FC236}">
                        <a16:creationId xmlns:a16="http://schemas.microsoft.com/office/drawing/2014/main" id="{BADC61B7-6886-491C-8A28-EC1633C54D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879" y="3765305"/>
                    <a:ext cx="80288" cy="29195"/>
                  </a:xfrm>
                  <a:custGeom>
                    <a:avLst/>
                    <a:gdLst>
                      <a:gd name="T0" fmla="*/ 0 w 25"/>
                      <a:gd name="T1" fmla="*/ 2 h 9"/>
                      <a:gd name="T2" fmla="*/ 18 w 25"/>
                      <a:gd name="T3" fmla="*/ 0 h 9"/>
                      <a:gd name="T4" fmla="*/ 20 w 25"/>
                      <a:gd name="T5" fmla="*/ 1 h 9"/>
                      <a:gd name="T6" fmla="*/ 25 w 25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5" h="9">
                        <a:moveTo>
                          <a:pt x="0" y="2"/>
                        </a:move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9" y="0"/>
                          <a:pt x="20" y="0"/>
                          <a:pt x="20" y="1"/>
                        </a:cubicBezTo>
                        <a:cubicBezTo>
                          <a:pt x="25" y="9"/>
                          <a:pt x="25" y="9"/>
                          <a:pt x="25" y="9"/>
                        </a:cubicBezTo>
                      </a:path>
                    </a:pathLst>
                  </a:custGeom>
                  <a:noFill/>
                  <a:ln w="19050" cap="flat">
                    <a:solidFill>
                      <a:srgbClr val="001965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0" tIns="0" rIns="0" bIns="0" numCol="1" anchor="t" anchorCtr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B94A89-F353-4A35-9756-1657B3B0D4FC}"/>
                </a:ext>
              </a:extLst>
            </p:cNvPr>
            <p:cNvGrpSpPr/>
            <p:nvPr/>
          </p:nvGrpSpPr>
          <p:grpSpPr>
            <a:xfrm>
              <a:off x="3262907" y="4273085"/>
              <a:ext cx="7683579" cy="508214"/>
              <a:chOff x="4682255" y="3832385"/>
              <a:chExt cx="10800157" cy="714354"/>
            </a:xfrm>
          </p:grpSpPr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9C48CE0F-A483-4CA6-9AA5-526C43CDBA6D}"/>
                  </a:ext>
                </a:extLst>
              </p:cNvPr>
              <p:cNvSpPr txBox="1"/>
              <p:nvPr/>
            </p:nvSpPr>
            <p:spPr>
              <a:xfrm>
                <a:off x="5467051" y="4062165"/>
                <a:ext cx="10015361" cy="2547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Shown to have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anti-atherosclerotic 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effects </a:t>
                </a:r>
                <a:endParaRPr kumimoji="0" lang="en-GB" sz="16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299AD9D8-853C-427B-893D-73ACD9F98FF6}"/>
                  </a:ext>
                </a:extLst>
              </p:cNvPr>
              <p:cNvSpPr/>
              <p:nvPr/>
            </p:nvSpPr>
            <p:spPr>
              <a:xfrm flipV="1">
                <a:off x="4682255" y="3832385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153" name="Oval 60">
                <a:extLst>
                  <a:ext uri="{FF2B5EF4-FFF2-40B4-BE49-F238E27FC236}">
                    <a16:creationId xmlns:a16="http://schemas.microsoft.com/office/drawing/2014/main" id="{5B9398D5-792A-4A15-BFC5-F74318C9D5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V="1">
                <a:off x="4718836" y="3868966"/>
                <a:ext cx="641195" cy="641193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9050" cap="flat">
                <a:solidFill>
                  <a:srgbClr val="00196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2DB25D5-13F2-4A2B-8EE6-87D4BACFB4E7}"/>
                  </a:ext>
                </a:extLst>
              </p:cNvPr>
              <p:cNvGrpSpPr/>
              <p:nvPr/>
            </p:nvGrpSpPr>
            <p:grpSpPr>
              <a:xfrm>
                <a:off x="4828681" y="3952136"/>
                <a:ext cx="356861" cy="474852"/>
                <a:chOff x="2656048" y="4628755"/>
                <a:chExt cx="234790" cy="312420"/>
              </a:xfrm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A78CAAD1-A70A-4C30-ACC0-B6EAD8FA1383}"/>
                    </a:ext>
                  </a:extLst>
                </p:cNvPr>
                <p:cNvSpPr/>
                <p:nvPr/>
              </p:nvSpPr>
              <p:spPr>
                <a:xfrm>
                  <a:off x="2796160" y="4749588"/>
                  <a:ext cx="70485" cy="191587"/>
                </a:xfrm>
                <a:custGeom>
                  <a:avLst/>
                  <a:gdLst>
                    <a:gd name="connsiteX0" fmla="*/ 67436 w 70485"/>
                    <a:gd name="connsiteY0" fmla="*/ 35173 h 191587"/>
                    <a:gd name="connsiteX1" fmla="*/ -287 w 70485"/>
                    <a:gd name="connsiteY1" fmla="*/ 9360 h 191587"/>
                    <a:gd name="connsiteX2" fmla="*/ 29050 w 70485"/>
                    <a:gd name="connsiteY2" fmla="*/ 60985 h 191587"/>
                    <a:gd name="connsiteX3" fmla="*/ 62674 w 70485"/>
                    <a:gd name="connsiteY3" fmla="*/ 110420 h 191587"/>
                    <a:gd name="connsiteX4" fmla="*/ 69151 w 70485"/>
                    <a:gd name="connsiteY4" fmla="*/ 169094 h 191587"/>
                    <a:gd name="connsiteX5" fmla="*/ 70198 w 70485"/>
                    <a:gd name="connsiteY5" fmla="*/ 191383 h 19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0485" h="191587">
                      <a:moveTo>
                        <a:pt x="67436" y="35173"/>
                      </a:moveTo>
                      <a:cubicBezTo>
                        <a:pt x="60483" y="4693"/>
                        <a:pt x="4475" y="-11881"/>
                        <a:pt x="-287" y="9360"/>
                      </a:cubicBezTo>
                      <a:cubicBezTo>
                        <a:pt x="666" y="31553"/>
                        <a:pt x="14096" y="46698"/>
                        <a:pt x="29050" y="60985"/>
                      </a:cubicBezTo>
                      <a:cubicBezTo>
                        <a:pt x="44528" y="74120"/>
                        <a:pt x="56149" y="91199"/>
                        <a:pt x="62674" y="110420"/>
                      </a:cubicBezTo>
                      <a:cubicBezTo>
                        <a:pt x="67979" y="129499"/>
                        <a:pt x="70170" y="149311"/>
                        <a:pt x="69151" y="169094"/>
                      </a:cubicBezTo>
                      <a:cubicBezTo>
                        <a:pt x="69074" y="176533"/>
                        <a:pt x="69427" y="183982"/>
                        <a:pt x="70198" y="191383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D5B395D-89F5-42BE-A631-F82625F9D075}"/>
                    </a:ext>
                  </a:extLst>
                </p:cNvPr>
                <p:cNvSpPr/>
                <p:nvPr/>
              </p:nvSpPr>
              <p:spPr>
                <a:xfrm>
                  <a:off x="2784349" y="4628755"/>
                  <a:ext cx="106489" cy="150971"/>
                </a:xfrm>
                <a:custGeom>
                  <a:avLst/>
                  <a:gdLst>
                    <a:gd name="connsiteX0" fmla="*/ -287 w 106489"/>
                    <a:gd name="connsiteY0" fmla="*/ -205 h 150971"/>
                    <a:gd name="connsiteX1" fmla="*/ 761 w 106489"/>
                    <a:gd name="connsiteY1" fmla="*/ 47420 h 150971"/>
                    <a:gd name="connsiteX2" fmla="*/ 3714 w 106489"/>
                    <a:gd name="connsiteY2" fmla="*/ 74376 h 150971"/>
                    <a:gd name="connsiteX3" fmla="*/ 17335 w 106489"/>
                    <a:gd name="connsiteY3" fmla="*/ 82853 h 150971"/>
                    <a:gd name="connsiteX4" fmla="*/ 70198 w 106489"/>
                    <a:gd name="connsiteY4" fmla="*/ 99141 h 150971"/>
                    <a:gd name="connsiteX5" fmla="*/ 106202 w 106489"/>
                    <a:gd name="connsiteY5" fmla="*/ 150767 h 150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6489" h="150971">
                      <a:moveTo>
                        <a:pt x="-287" y="-205"/>
                      </a:moveTo>
                      <a:cubicBezTo>
                        <a:pt x="1466" y="15607"/>
                        <a:pt x="1809" y="31542"/>
                        <a:pt x="761" y="47420"/>
                      </a:cubicBezTo>
                      <a:cubicBezTo>
                        <a:pt x="723" y="56488"/>
                        <a:pt x="1713" y="65528"/>
                        <a:pt x="3714" y="74376"/>
                      </a:cubicBezTo>
                      <a:cubicBezTo>
                        <a:pt x="4475" y="80472"/>
                        <a:pt x="11143" y="81996"/>
                        <a:pt x="17335" y="82853"/>
                      </a:cubicBezTo>
                      <a:cubicBezTo>
                        <a:pt x="35870" y="84673"/>
                        <a:pt x="53853" y="90207"/>
                        <a:pt x="70198" y="99141"/>
                      </a:cubicBezTo>
                      <a:cubicBezTo>
                        <a:pt x="89286" y="110133"/>
                        <a:pt x="102478" y="129059"/>
                        <a:pt x="106202" y="150767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49AE9A1E-ABEE-4217-8378-A28A3592B182}"/>
                    </a:ext>
                  </a:extLst>
                </p:cNvPr>
                <p:cNvSpPr/>
                <p:nvPr/>
              </p:nvSpPr>
              <p:spPr>
                <a:xfrm>
                  <a:off x="2733520" y="4634946"/>
                  <a:ext cx="82810" cy="294513"/>
                </a:xfrm>
                <a:custGeom>
                  <a:avLst/>
                  <a:gdLst>
                    <a:gd name="connsiteX0" fmla="*/ 1869 w 82810"/>
                    <a:gd name="connsiteY0" fmla="*/ -205 h 294513"/>
                    <a:gd name="connsiteX1" fmla="*/ 59 w 82810"/>
                    <a:gd name="connsiteY1" fmla="*/ 12749 h 294513"/>
                    <a:gd name="connsiteX2" fmla="*/ 5203 w 82810"/>
                    <a:gd name="connsiteY2" fmla="*/ 111333 h 294513"/>
                    <a:gd name="connsiteX3" fmla="*/ 17966 w 82810"/>
                    <a:gd name="connsiteY3" fmla="*/ 142670 h 294513"/>
                    <a:gd name="connsiteX4" fmla="*/ 65591 w 82810"/>
                    <a:gd name="connsiteY4" fmla="*/ 215727 h 294513"/>
                    <a:gd name="connsiteX5" fmla="*/ 81213 w 82810"/>
                    <a:gd name="connsiteY5" fmla="*/ 284784 h 294513"/>
                    <a:gd name="connsiteX6" fmla="*/ 80165 w 82810"/>
                    <a:gd name="connsiteY6" fmla="*/ 294309 h 294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810" h="294513">
                      <a:moveTo>
                        <a:pt x="1869" y="-205"/>
                      </a:moveTo>
                      <a:cubicBezTo>
                        <a:pt x="88" y="3863"/>
                        <a:pt x="-541" y="8349"/>
                        <a:pt x="59" y="12749"/>
                      </a:cubicBezTo>
                      <a:cubicBezTo>
                        <a:pt x="-1093" y="45696"/>
                        <a:pt x="631" y="78682"/>
                        <a:pt x="5203" y="111333"/>
                      </a:cubicBezTo>
                      <a:cubicBezTo>
                        <a:pt x="8175" y="122258"/>
                        <a:pt x="12461" y="132784"/>
                        <a:pt x="17966" y="142670"/>
                      </a:cubicBezTo>
                      <a:cubicBezTo>
                        <a:pt x="29968" y="169340"/>
                        <a:pt x="46037" y="193982"/>
                        <a:pt x="65591" y="215727"/>
                      </a:cubicBezTo>
                      <a:cubicBezTo>
                        <a:pt x="81974" y="235444"/>
                        <a:pt x="84641" y="259828"/>
                        <a:pt x="81213" y="284784"/>
                      </a:cubicBezTo>
                      <a:cubicBezTo>
                        <a:pt x="80574" y="287917"/>
                        <a:pt x="80222" y="291108"/>
                        <a:pt x="80165" y="294309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BB17463-4DD6-4A06-B712-9471683ACB77}"/>
                    </a:ext>
                  </a:extLst>
                </p:cNvPr>
                <p:cNvSpPr/>
                <p:nvPr/>
              </p:nvSpPr>
              <p:spPr>
                <a:xfrm>
                  <a:off x="2716246" y="4850687"/>
                  <a:ext cx="81057" cy="57626"/>
                </a:xfrm>
                <a:custGeom>
                  <a:avLst/>
                  <a:gdLst>
                    <a:gd name="connsiteX0" fmla="*/ 80771 w 81057"/>
                    <a:gd name="connsiteY0" fmla="*/ -205 h 57626"/>
                    <a:gd name="connsiteX1" fmla="*/ 50195 w 81057"/>
                    <a:gd name="connsiteY1" fmla="*/ 20941 h 57626"/>
                    <a:gd name="connsiteX2" fmla="*/ 43147 w 81057"/>
                    <a:gd name="connsiteY2" fmla="*/ 22370 h 57626"/>
                    <a:gd name="connsiteX3" fmla="*/ 3237 w 81057"/>
                    <a:gd name="connsiteY3" fmla="*/ 44468 h 57626"/>
                    <a:gd name="connsiteX4" fmla="*/ -287 w 81057"/>
                    <a:gd name="connsiteY4" fmla="*/ 57422 h 576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1057" h="57626">
                      <a:moveTo>
                        <a:pt x="80771" y="-205"/>
                      </a:moveTo>
                      <a:cubicBezTo>
                        <a:pt x="70579" y="6844"/>
                        <a:pt x="60483" y="13988"/>
                        <a:pt x="50195" y="20941"/>
                      </a:cubicBezTo>
                      <a:cubicBezTo>
                        <a:pt x="48329" y="22751"/>
                        <a:pt x="45576" y="23313"/>
                        <a:pt x="43147" y="22370"/>
                      </a:cubicBezTo>
                      <a:cubicBezTo>
                        <a:pt x="19715" y="15036"/>
                        <a:pt x="9809" y="20751"/>
                        <a:pt x="3237" y="44468"/>
                      </a:cubicBezTo>
                      <a:cubicBezTo>
                        <a:pt x="2094" y="48754"/>
                        <a:pt x="856" y="53040"/>
                        <a:pt x="-287" y="57422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BD1CBEE-E3E6-4693-AD9F-60DF7978A1CE}"/>
                    </a:ext>
                  </a:extLst>
                </p:cNvPr>
                <p:cNvSpPr/>
                <p:nvPr/>
              </p:nvSpPr>
              <p:spPr>
                <a:xfrm>
                  <a:off x="2656048" y="4738003"/>
                  <a:ext cx="81343" cy="24083"/>
                </a:xfrm>
                <a:custGeom>
                  <a:avLst/>
                  <a:gdLst>
                    <a:gd name="connsiteX0" fmla="*/ 81056 w 81343"/>
                    <a:gd name="connsiteY0" fmla="*/ 11514 h 24083"/>
                    <a:gd name="connsiteX1" fmla="*/ 62006 w 81343"/>
                    <a:gd name="connsiteY1" fmla="*/ 21039 h 24083"/>
                    <a:gd name="connsiteX2" fmla="*/ 42956 w 81343"/>
                    <a:gd name="connsiteY2" fmla="*/ 18849 h 24083"/>
                    <a:gd name="connsiteX3" fmla="*/ -287 w 81343"/>
                    <a:gd name="connsiteY3" fmla="*/ -201 h 240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1343" h="24083">
                      <a:moveTo>
                        <a:pt x="81056" y="11514"/>
                      </a:moveTo>
                      <a:cubicBezTo>
                        <a:pt x="74770" y="14658"/>
                        <a:pt x="68388" y="17515"/>
                        <a:pt x="62006" y="21039"/>
                      </a:cubicBezTo>
                      <a:cubicBezTo>
                        <a:pt x="56101" y="25554"/>
                        <a:pt x="47681" y="24583"/>
                        <a:pt x="42956" y="18849"/>
                      </a:cubicBezTo>
                      <a:cubicBezTo>
                        <a:pt x="31965" y="6562"/>
                        <a:pt x="16201" y="-382"/>
                        <a:pt x="-287" y="-201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B7301BF7-EC20-4D6E-8939-1ECAB0965936}"/>
                    </a:ext>
                  </a:extLst>
                </p:cNvPr>
                <p:cNvSpPr/>
                <p:nvPr/>
              </p:nvSpPr>
              <p:spPr>
                <a:xfrm>
                  <a:off x="2666907" y="4763819"/>
                  <a:ext cx="39909" cy="29529"/>
                </a:xfrm>
                <a:custGeom>
                  <a:avLst/>
                  <a:gdLst>
                    <a:gd name="connsiteX0" fmla="*/ 39623 w 39909"/>
                    <a:gd name="connsiteY0" fmla="*/ -205 h 29529"/>
                    <a:gd name="connsiteX1" fmla="*/ 25907 w 39909"/>
                    <a:gd name="connsiteY1" fmla="*/ 24084 h 29529"/>
                    <a:gd name="connsiteX2" fmla="*/ -287 w 39909"/>
                    <a:gd name="connsiteY2" fmla="*/ 29132 h 2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909" h="29529">
                      <a:moveTo>
                        <a:pt x="39623" y="-205"/>
                      </a:moveTo>
                      <a:cubicBezTo>
                        <a:pt x="34955" y="12273"/>
                        <a:pt x="35717" y="16083"/>
                        <a:pt x="25907" y="24084"/>
                      </a:cubicBezTo>
                      <a:cubicBezTo>
                        <a:pt x="17820" y="28189"/>
                        <a:pt x="8743" y="29942"/>
                        <a:pt x="-287" y="29132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43E671E-4816-4625-9CF1-2B7F7C6C62DE}"/>
                    </a:ext>
                  </a:extLst>
                </p:cNvPr>
                <p:cNvSpPr/>
                <p:nvPr/>
              </p:nvSpPr>
              <p:spPr>
                <a:xfrm>
                  <a:off x="2789112" y="4667552"/>
                  <a:ext cx="49339" cy="12828"/>
                </a:xfrm>
                <a:custGeom>
                  <a:avLst/>
                  <a:gdLst>
                    <a:gd name="connsiteX0" fmla="*/ 49052 w 49339"/>
                    <a:gd name="connsiteY0" fmla="*/ 12624 h 12828"/>
                    <a:gd name="connsiteX1" fmla="*/ 14858 w 49339"/>
                    <a:gd name="connsiteY1" fmla="*/ -44 h 12828"/>
                    <a:gd name="connsiteX2" fmla="*/ -287 w 49339"/>
                    <a:gd name="connsiteY2" fmla="*/ 909 h 12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9339" h="12828">
                      <a:moveTo>
                        <a:pt x="49052" y="12624"/>
                      </a:moveTo>
                      <a:cubicBezTo>
                        <a:pt x="38375" y="6671"/>
                        <a:pt x="26840" y="2404"/>
                        <a:pt x="14858" y="-44"/>
                      </a:cubicBezTo>
                      <a:cubicBezTo>
                        <a:pt x="9791" y="-435"/>
                        <a:pt x="4695" y="-111"/>
                        <a:pt x="-287" y="909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B46693B1-CBB1-43D8-8378-4EB609A6C5B7}"/>
                    </a:ext>
                  </a:extLst>
                </p:cNvPr>
                <p:cNvSpPr/>
                <p:nvPr/>
              </p:nvSpPr>
              <p:spPr>
                <a:xfrm>
                  <a:off x="2748345" y="4875357"/>
                  <a:ext cx="12953" cy="34099"/>
                </a:xfrm>
                <a:custGeom>
                  <a:avLst/>
                  <a:gdLst>
                    <a:gd name="connsiteX0" fmla="*/ 12667 w 12953"/>
                    <a:gd name="connsiteY0" fmla="*/ -205 h 34099"/>
                    <a:gd name="connsiteX1" fmla="*/ -287 w 12953"/>
                    <a:gd name="connsiteY1" fmla="*/ 33895 h 34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53" h="34099">
                      <a:moveTo>
                        <a:pt x="12667" y="-205"/>
                      </a:moveTo>
                      <a:lnTo>
                        <a:pt x="-287" y="33895"/>
                      </a:ln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FA640C5-CCDF-4F59-ABFC-42CBE22AB980}"/>
                </a:ext>
              </a:extLst>
            </p:cNvPr>
            <p:cNvGrpSpPr/>
            <p:nvPr/>
          </p:nvGrpSpPr>
          <p:grpSpPr>
            <a:xfrm>
              <a:off x="4338742" y="3238187"/>
              <a:ext cx="4045952" cy="508214"/>
              <a:chOff x="4204738" y="2078515"/>
              <a:chExt cx="5687051" cy="714354"/>
            </a:xfrm>
          </p:grpSpPr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9EBC5443-03E8-442E-9FDB-D69E202BDAA2}"/>
                  </a:ext>
                </a:extLst>
              </p:cNvPr>
              <p:cNvSpPr txBox="1"/>
              <p:nvPr/>
            </p:nvSpPr>
            <p:spPr>
              <a:xfrm>
                <a:off x="5062124" y="2308296"/>
                <a:ext cx="4829665" cy="2547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Reduces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inflammation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2,7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68901D49-D68F-46F0-B3DE-7E8193E3DD06}"/>
                  </a:ext>
                </a:extLst>
              </p:cNvPr>
              <p:cNvSpPr/>
              <p:nvPr/>
            </p:nvSpPr>
            <p:spPr>
              <a:xfrm>
                <a:off x="4204738" y="2078515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765F7A12-B71E-4F4C-85CD-DDEF5179A734}"/>
                  </a:ext>
                </a:extLst>
              </p:cNvPr>
              <p:cNvGrpSpPr/>
              <p:nvPr/>
            </p:nvGrpSpPr>
            <p:grpSpPr>
              <a:xfrm>
                <a:off x="4241319" y="2115096"/>
                <a:ext cx="641195" cy="641193"/>
                <a:chOff x="4350985" y="2224761"/>
                <a:chExt cx="421862" cy="421861"/>
              </a:xfrm>
            </p:grpSpPr>
            <p:sp>
              <p:nvSpPr>
                <p:cNvPr id="144" name="Oval 60">
                  <a:extLst>
                    <a:ext uri="{FF2B5EF4-FFF2-40B4-BE49-F238E27FC236}">
                      <a16:creationId xmlns:a16="http://schemas.microsoft.com/office/drawing/2014/main" id="{BDD2686E-7A21-4E0F-8416-1515326D1D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50985" y="2224761"/>
                  <a:ext cx="421862" cy="421861"/>
                </a:xfrm>
                <a:prstGeom prst="ellipse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19050" cap="flat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cxnSp>
              <p:nvCxnSpPr>
                <p:cNvPr id="8192" name="Straight Arrow Connector 8191">
                  <a:extLst>
                    <a:ext uri="{FF2B5EF4-FFF2-40B4-BE49-F238E27FC236}">
                      <a16:creationId xmlns:a16="http://schemas.microsoft.com/office/drawing/2014/main" id="{29BD3046-AF50-4A9B-9BC6-237B2551CD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27663" y="2347949"/>
                  <a:ext cx="0" cy="191951"/>
                </a:xfrm>
                <a:prstGeom prst="straightConnector1">
                  <a:avLst/>
                </a:prstGeom>
                <a:ln w="1905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3219D45-245A-41CD-8BE0-858D85F1A6F9}"/>
                  </a:ext>
                </a:extLst>
              </p:cNvPr>
              <p:cNvSpPr/>
              <p:nvPr/>
            </p:nvSpPr>
            <p:spPr>
              <a:xfrm>
                <a:off x="4442805" y="2254279"/>
                <a:ext cx="303729" cy="362827"/>
              </a:xfrm>
              <a:custGeom>
                <a:avLst/>
                <a:gdLst>
                  <a:gd name="connsiteX0" fmla="*/ 57617 w 199833"/>
                  <a:gd name="connsiteY0" fmla="*/ 171803 h 238715"/>
                  <a:gd name="connsiteX1" fmla="*/ 56379 w 199833"/>
                  <a:gd name="connsiteY1" fmla="*/ 218761 h 238715"/>
                  <a:gd name="connsiteX2" fmla="*/ 58474 w 199833"/>
                  <a:gd name="connsiteY2" fmla="*/ 221333 h 238715"/>
                  <a:gd name="connsiteX3" fmla="*/ 58474 w 199833"/>
                  <a:gd name="connsiteY3" fmla="*/ 234954 h 238715"/>
                  <a:gd name="connsiteX4" fmla="*/ 45425 w 199833"/>
                  <a:gd name="connsiteY4" fmla="*/ 236668 h 238715"/>
                  <a:gd name="connsiteX5" fmla="*/ 848 w 199833"/>
                  <a:gd name="connsiteY5" fmla="*/ 169993 h 238715"/>
                  <a:gd name="connsiteX6" fmla="*/ 21232 w 199833"/>
                  <a:gd name="connsiteY6" fmla="*/ 99604 h 238715"/>
                  <a:gd name="connsiteX7" fmla="*/ 38186 w 199833"/>
                  <a:gd name="connsiteY7" fmla="*/ 102366 h 238715"/>
                  <a:gd name="connsiteX8" fmla="*/ 38853 w 199833"/>
                  <a:gd name="connsiteY8" fmla="*/ 103985 h 238715"/>
                  <a:gd name="connsiteX9" fmla="*/ 60037 w 199833"/>
                  <a:gd name="connsiteY9" fmla="*/ 116320 h 238715"/>
                  <a:gd name="connsiteX10" fmla="*/ 65904 w 199833"/>
                  <a:gd name="connsiteY10" fmla="*/ 113510 h 238715"/>
                  <a:gd name="connsiteX11" fmla="*/ 72952 w 199833"/>
                  <a:gd name="connsiteY11" fmla="*/ 99222 h 238715"/>
                  <a:gd name="connsiteX12" fmla="*/ 65904 w 199833"/>
                  <a:gd name="connsiteY12" fmla="*/ 80172 h 238715"/>
                  <a:gd name="connsiteX13" fmla="*/ 65904 w 199833"/>
                  <a:gd name="connsiteY13" fmla="*/ 35500 h 238715"/>
                  <a:gd name="connsiteX14" fmla="*/ 91812 w 199833"/>
                  <a:gd name="connsiteY14" fmla="*/ 4925 h 238715"/>
                  <a:gd name="connsiteX15" fmla="*/ 100861 w 199833"/>
                  <a:gd name="connsiteY15" fmla="*/ 353 h 238715"/>
                  <a:gd name="connsiteX16" fmla="*/ 112024 w 199833"/>
                  <a:gd name="connsiteY16" fmla="*/ 5411 h 238715"/>
                  <a:gd name="connsiteX17" fmla="*/ 112576 w 199833"/>
                  <a:gd name="connsiteY17" fmla="*/ 8735 h 238715"/>
                  <a:gd name="connsiteX18" fmla="*/ 112576 w 199833"/>
                  <a:gd name="connsiteY18" fmla="*/ 15117 h 238715"/>
                  <a:gd name="connsiteX19" fmla="*/ 123625 w 199833"/>
                  <a:gd name="connsiteY19" fmla="*/ 42835 h 238715"/>
                  <a:gd name="connsiteX20" fmla="*/ 143723 w 199833"/>
                  <a:gd name="connsiteY20" fmla="*/ 58265 h 238715"/>
                  <a:gd name="connsiteX21" fmla="*/ 172298 w 199833"/>
                  <a:gd name="connsiteY21" fmla="*/ 97318 h 238715"/>
                  <a:gd name="connsiteX22" fmla="*/ 168583 w 199833"/>
                  <a:gd name="connsiteY22" fmla="*/ 131608 h 238715"/>
                  <a:gd name="connsiteX23" fmla="*/ 163154 w 199833"/>
                  <a:gd name="connsiteY23" fmla="*/ 148276 h 238715"/>
                  <a:gd name="connsiteX24" fmla="*/ 168393 w 199833"/>
                  <a:gd name="connsiteY24" fmla="*/ 146371 h 238715"/>
                  <a:gd name="connsiteX25" fmla="*/ 181347 w 199833"/>
                  <a:gd name="connsiteY25" fmla="*/ 136370 h 238715"/>
                  <a:gd name="connsiteX26" fmla="*/ 185633 w 199833"/>
                  <a:gd name="connsiteY26" fmla="*/ 132941 h 238715"/>
                  <a:gd name="connsiteX27" fmla="*/ 197063 w 199833"/>
                  <a:gd name="connsiteY27" fmla="*/ 137227 h 238715"/>
                  <a:gd name="connsiteX28" fmla="*/ 185633 w 199833"/>
                  <a:gd name="connsiteY28" fmla="*/ 205998 h 238715"/>
                  <a:gd name="connsiteX29" fmla="*/ 160678 w 199833"/>
                  <a:gd name="connsiteY29" fmla="*/ 232763 h 238715"/>
                  <a:gd name="connsiteX30" fmla="*/ 143209 w 199833"/>
                  <a:gd name="connsiteY30" fmla="*/ 231496 h 238715"/>
                  <a:gd name="connsiteX31" fmla="*/ 141628 w 199833"/>
                  <a:gd name="connsiteY31" fmla="*/ 217618 h 238715"/>
                  <a:gd name="connsiteX32" fmla="*/ 137056 w 199833"/>
                  <a:gd name="connsiteY32" fmla="*/ 167898 h 238715"/>
                  <a:gd name="connsiteX33" fmla="*/ 120863 w 199833"/>
                  <a:gd name="connsiteY33" fmla="*/ 141609 h 238715"/>
                  <a:gd name="connsiteX34" fmla="*/ 107623 w 199833"/>
                  <a:gd name="connsiteY34" fmla="*/ 106462 h 238715"/>
                  <a:gd name="connsiteX35" fmla="*/ 105528 w 199833"/>
                  <a:gd name="connsiteY35" fmla="*/ 109224 h 238715"/>
                  <a:gd name="connsiteX36" fmla="*/ 92383 w 199833"/>
                  <a:gd name="connsiteY36" fmla="*/ 147324 h 238715"/>
                  <a:gd name="connsiteX37" fmla="*/ 96956 w 199833"/>
                  <a:gd name="connsiteY37" fmla="*/ 168945 h 238715"/>
                  <a:gd name="connsiteX38" fmla="*/ 97432 w 199833"/>
                  <a:gd name="connsiteY38" fmla="*/ 169803 h 238715"/>
                  <a:gd name="connsiteX39" fmla="*/ 95050 w 199833"/>
                  <a:gd name="connsiteY39" fmla="*/ 194282 h 238715"/>
                  <a:gd name="connsiteX40" fmla="*/ 67714 w 199833"/>
                  <a:gd name="connsiteY40" fmla="*/ 192187 h 238715"/>
                  <a:gd name="connsiteX41" fmla="*/ 58189 w 199833"/>
                  <a:gd name="connsiteY41" fmla="*/ 171994 h 2387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99833" h="238715">
                    <a:moveTo>
                      <a:pt x="57617" y="171803"/>
                    </a:moveTo>
                    <a:cubicBezTo>
                      <a:pt x="45844" y="185071"/>
                      <a:pt x="45321" y="204893"/>
                      <a:pt x="56379" y="218761"/>
                    </a:cubicBezTo>
                    <a:lnTo>
                      <a:pt x="58474" y="221333"/>
                    </a:lnTo>
                    <a:cubicBezTo>
                      <a:pt x="61951" y="225210"/>
                      <a:pt x="61951" y="231077"/>
                      <a:pt x="58474" y="234954"/>
                    </a:cubicBezTo>
                    <a:cubicBezTo>
                      <a:pt x="55284" y="238926"/>
                      <a:pt x="49531" y="239678"/>
                      <a:pt x="45425" y="236668"/>
                    </a:cubicBezTo>
                    <a:cubicBezTo>
                      <a:pt x="20984" y="222609"/>
                      <a:pt x="4496" y="197959"/>
                      <a:pt x="848" y="169993"/>
                    </a:cubicBezTo>
                    <a:cubicBezTo>
                      <a:pt x="-3333" y="144657"/>
                      <a:pt x="4163" y="118787"/>
                      <a:pt x="21232" y="99604"/>
                    </a:cubicBezTo>
                    <a:cubicBezTo>
                      <a:pt x="29042" y="90650"/>
                      <a:pt x="33424" y="91412"/>
                      <a:pt x="38186" y="102366"/>
                    </a:cubicBezTo>
                    <a:cubicBezTo>
                      <a:pt x="38186" y="102937"/>
                      <a:pt x="38663" y="103413"/>
                      <a:pt x="38853" y="103985"/>
                    </a:cubicBezTo>
                    <a:cubicBezTo>
                      <a:pt x="41301" y="113243"/>
                      <a:pt x="50788" y="118768"/>
                      <a:pt x="60037" y="116320"/>
                    </a:cubicBezTo>
                    <a:cubicBezTo>
                      <a:pt x="62151" y="115758"/>
                      <a:pt x="64142" y="114805"/>
                      <a:pt x="65904" y="113510"/>
                    </a:cubicBezTo>
                    <a:cubicBezTo>
                      <a:pt x="71629" y="111319"/>
                      <a:pt x="74705" y="105099"/>
                      <a:pt x="72952" y="99222"/>
                    </a:cubicBezTo>
                    <a:cubicBezTo>
                      <a:pt x="71286" y="92641"/>
                      <a:pt x="68924" y="86249"/>
                      <a:pt x="65904" y="80172"/>
                    </a:cubicBezTo>
                    <a:cubicBezTo>
                      <a:pt x="58284" y="66256"/>
                      <a:pt x="58284" y="49416"/>
                      <a:pt x="65904" y="35500"/>
                    </a:cubicBezTo>
                    <a:cubicBezTo>
                      <a:pt x="71791" y="23270"/>
                      <a:pt x="80706" y="12745"/>
                      <a:pt x="91812" y="4925"/>
                    </a:cubicBezTo>
                    <a:cubicBezTo>
                      <a:pt x="94603" y="2991"/>
                      <a:pt x="97651" y="1448"/>
                      <a:pt x="100861" y="353"/>
                    </a:cubicBezTo>
                    <a:cubicBezTo>
                      <a:pt x="105338" y="-1333"/>
                      <a:pt x="110338" y="934"/>
                      <a:pt x="112024" y="5411"/>
                    </a:cubicBezTo>
                    <a:cubicBezTo>
                      <a:pt x="112424" y="6477"/>
                      <a:pt x="112614" y="7602"/>
                      <a:pt x="112576" y="8735"/>
                    </a:cubicBezTo>
                    <a:cubicBezTo>
                      <a:pt x="112576" y="10926"/>
                      <a:pt x="112576" y="12926"/>
                      <a:pt x="112576" y="15117"/>
                    </a:cubicBezTo>
                    <a:cubicBezTo>
                      <a:pt x="111748" y="25575"/>
                      <a:pt x="115834" y="35815"/>
                      <a:pt x="123625" y="42835"/>
                    </a:cubicBezTo>
                    <a:cubicBezTo>
                      <a:pt x="129902" y="48502"/>
                      <a:pt x="136627" y="53664"/>
                      <a:pt x="143723" y="58265"/>
                    </a:cubicBezTo>
                    <a:cubicBezTo>
                      <a:pt x="158649" y="66304"/>
                      <a:pt x="169155" y="80658"/>
                      <a:pt x="172298" y="97318"/>
                    </a:cubicBezTo>
                    <a:cubicBezTo>
                      <a:pt x="173784" y="108881"/>
                      <a:pt x="172508" y="120635"/>
                      <a:pt x="168583" y="131608"/>
                    </a:cubicBezTo>
                    <a:cubicBezTo>
                      <a:pt x="166869" y="136751"/>
                      <a:pt x="165250" y="141990"/>
                      <a:pt x="163154" y="148276"/>
                    </a:cubicBezTo>
                    <a:cubicBezTo>
                      <a:pt x="164993" y="147933"/>
                      <a:pt x="166764" y="147295"/>
                      <a:pt x="168393" y="146371"/>
                    </a:cubicBezTo>
                    <a:cubicBezTo>
                      <a:pt x="172774" y="143133"/>
                      <a:pt x="177061" y="139704"/>
                      <a:pt x="181347" y="136370"/>
                    </a:cubicBezTo>
                    <a:lnTo>
                      <a:pt x="185633" y="132941"/>
                    </a:lnTo>
                    <a:cubicBezTo>
                      <a:pt x="191348" y="128845"/>
                      <a:pt x="195158" y="130369"/>
                      <a:pt x="197063" y="137227"/>
                    </a:cubicBezTo>
                    <a:cubicBezTo>
                      <a:pt x="202730" y="160754"/>
                      <a:pt x="198606" y="185576"/>
                      <a:pt x="185633" y="205998"/>
                    </a:cubicBezTo>
                    <a:cubicBezTo>
                      <a:pt x="179175" y="216485"/>
                      <a:pt x="170689" y="225581"/>
                      <a:pt x="160678" y="232763"/>
                    </a:cubicBezTo>
                    <a:cubicBezTo>
                      <a:pt x="155506" y="237240"/>
                      <a:pt x="147686" y="236668"/>
                      <a:pt x="143209" y="231496"/>
                    </a:cubicBezTo>
                    <a:cubicBezTo>
                      <a:pt x="139875" y="227638"/>
                      <a:pt x="139247" y="222133"/>
                      <a:pt x="141628" y="217618"/>
                    </a:cubicBezTo>
                    <a:cubicBezTo>
                      <a:pt x="148676" y="201350"/>
                      <a:pt x="146952" y="182604"/>
                      <a:pt x="137056" y="167898"/>
                    </a:cubicBezTo>
                    <a:cubicBezTo>
                      <a:pt x="131122" y="159478"/>
                      <a:pt x="125711" y="150696"/>
                      <a:pt x="120863" y="141609"/>
                    </a:cubicBezTo>
                    <a:cubicBezTo>
                      <a:pt x="115529" y="130369"/>
                      <a:pt x="112100" y="118368"/>
                      <a:pt x="107623" y="106462"/>
                    </a:cubicBezTo>
                    <a:cubicBezTo>
                      <a:pt x="107623" y="106938"/>
                      <a:pt x="106290" y="108081"/>
                      <a:pt x="105528" y="109224"/>
                    </a:cubicBezTo>
                    <a:cubicBezTo>
                      <a:pt x="97917" y="120568"/>
                      <a:pt x="93384" y="133703"/>
                      <a:pt x="92383" y="147324"/>
                    </a:cubicBezTo>
                    <a:cubicBezTo>
                      <a:pt x="91736" y="154820"/>
                      <a:pt x="93326" y="162345"/>
                      <a:pt x="96956" y="168945"/>
                    </a:cubicBezTo>
                    <a:cubicBezTo>
                      <a:pt x="97060" y="169260"/>
                      <a:pt x="97222" y="169545"/>
                      <a:pt x="97432" y="169803"/>
                    </a:cubicBezTo>
                    <a:cubicBezTo>
                      <a:pt x="103109" y="177346"/>
                      <a:pt x="102070" y="187977"/>
                      <a:pt x="95050" y="194282"/>
                    </a:cubicBezTo>
                    <a:cubicBezTo>
                      <a:pt x="86554" y="200007"/>
                      <a:pt x="75239" y="199140"/>
                      <a:pt x="67714" y="192187"/>
                    </a:cubicBezTo>
                    <a:cubicBezTo>
                      <a:pt x="62504" y="186614"/>
                      <a:pt x="59179" y="179556"/>
                      <a:pt x="58189" y="171994"/>
                    </a:cubicBezTo>
                    <a:close/>
                  </a:path>
                </a:pathLst>
              </a:custGeom>
              <a:noFill/>
              <a:ln w="19050" cap="flat">
                <a:solidFill>
                  <a:schemeClr val="accent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2F25603-B91C-4040-9D75-F30F460E57DC}"/>
                </a:ext>
              </a:extLst>
            </p:cNvPr>
            <p:cNvGrpSpPr/>
            <p:nvPr/>
          </p:nvGrpSpPr>
          <p:grpSpPr>
            <a:xfrm>
              <a:off x="3262907" y="1603383"/>
              <a:ext cx="4020243" cy="508214"/>
              <a:chOff x="4682255" y="2919540"/>
              <a:chExt cx="5650913" cy="714354"/>
            </a:xfrm>
          </p:grpSpPr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0CC216A0-2E36-47F8-AA4E-62BB4EE7B5B2}"/>
                  </a:ext>
                </a:extLst>
              </p:cNvPr>
              <p:cNvSpPr txBox="1"/>
              <p:nvPr/>
            </p:nvSpPr>
            <p:spPr>
              <a:xfrm>
                <a:off x="5503503" y="3149321"/>
                <a:ext cx="4829665" cy="2547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Improves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glucose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metabolism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E7853D45-5BBB-4F7B-8B05-C9494CB21EDD}"/>
                  </a:ext>
                </a:extLst>
              </p:cNvPr>
              <p:cNvSpPr/>
              <p:nvPr/>
            </p:nvSpPr>
            <p:spPr>
              <a:xfrm>
                <a:off x="4682255" y="2919540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147" name="Oval 60">
                <a:extLst>
                  <a:ext uri="{FF2B5EF4-FFF2-40B4-BE49-F238E27FC236}">
                    <a16:creationId xmlns:a16="http://schemas.microsoft.com/office/drawing/2014/main" id="{1CBDD120-30CD-4DA0-8071-4833C2FB9C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18836" y="2956121"/>
                <a:ext cx="641195" cy="641193"/>
              </a:xfrm>
              <a:prstGeom prst="ellipse">
                <a:avLst/>
              </a:prstGeom>
              <a:solidFill>
                <a:schemeClr val="accent4"/>
              </a:solidFill>
              <a:ln w="19050" cap="flat">
                <a:solidFill>
                  <a:srgbClr val="00196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FA0EA953-9E86-4FAF-954C-60E96223E497}"/>
                  </a:ext>
                </a:extLst>
              </p:cNvPr>
              <p:cNvGrpSpPr/>
              <p:nvPr/>
            </p:nvGrpSpPr>
            <p:grpSpPr>
              <a:xfrm>
                <a:off x="4891190" y="3047499"/>
                <a:ext cx="296335" cy="458437"/>
                <a:chOff x="11340498" y="3277909"/>
                <a:chExt cx="412475" cy="638108"/>
              </a:xfrm>
            </p:grpSpPr>
            <p:grpSp>
              <p:nvGrpSpPr>
                <p:cNvPr id="95" name="Group 94">
                  <a:extLst>
                    <a:ext uri="{FF2B5EF4-FFF2-40B4-BE49-F238E27FC236}">
                      <a16:creationId xmlns:a16="http://schemas.microsoft.com/office/drawing/2014/main" id="{B3226435-C358-4676-B8F8-3204DD75E080}"/>
                    </a:ext>
                  </a:extLst>
                </p:cNvPr>
                <p:cNvGrpSpPr/>
                <p:nvPr/>
              </p:nvGrpSpPr>
              <p:grpSpPr>
                <a:xfrm flipH="1">
                  <a:off x="11340498" y="3277909"/>
                  <a:ext cx="412475" cy="519408"/>
                  <a:chOff x="3541501" y="3365725"/>
                  <a:chExt cx="147690" cy="185980"/>
                </a:xfrm>
              </p:grpSpPr>
              <p:sp>
                <p:nvSpPr>
                  <p:cNvPr id="98" name="Freeform: Shape 97">
                    <a:extLst>
                      <a:ext uri="{FF2B5EF4-FFF2-40B4-BE49-F238E27FC236}">
                        <a16:creationId xmlns:a16="http://schemas.microsoft.com/office/drawing/2014/main" id="{CD54B0AE-1E09-4037-A0DB-B3F54E1CF12E}"/>
                      </a:ext>
                    </a:extLst>
                  </p:cNvPr>
                  <p:cNvSpPr/>
                  <p:nvPr/>
                </p:nvSpPr>
                <p:spPr>
                  <a:xfrm>
                    <a:off x="3600577" y="3423707"/>
                    <a:ext cx="29538" cy="44854"/>
                  </a:xfrm>
                  <a:custGeom>
                    <a:avLst/>
                    <a:gdLst>
                      <a:gd name="connsiteX0" fmla="*/ 0 w 29538"/>
                      <a:gd name="connsiteY0" fmla="*/ 30085 h 44854"/>
                      <a:gd name="connsiteX1" fmla="*/ 14769 w 29538"/>
                      <a:gd name="connsiteY1" fmla="*/ 0 h 44854"/>
                      <a:gd name="connsiteX2" fmla="*/ 29538 w 29538"/>
                      <a:gd name="connsiteY2" fmla="*/ 30085 h 44854"/>
                      <a:gd name="connsiteX3" fmla="*/ 14769 w 29538"/>
                      <a:gd name="connsiteY3" fmla="*/ 44854 h 44854"/>
                      <a:gd name="connsiteX4" fmla="*/ 0 w 29538"/>
                      <a:gd name="connsiteY4" fmla="*/ 30085 h 44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9538" h="44854">
                        <a:moveTo>
                          <a:pt x="0" y="30085"/>
                        </a:moveTo>
                        <a:cubicBezTo>
                          <a:pt x="0" y="21880"/>
                          <a:pt x="14769" y="0"/>
                          <a:pt x="14769" y="0"/>
                        </a:cubicBezTo>
                        <a:cubicBezTo>
                          <a:pt x="14769" y="0"/>
                          <a:pt x="29538" y="22427"/>
                          <a:pt x="29538" y="30085"/>
                        </a:cubicBezTo>
                        <a:cubicBezTo>
                          <a:pt x="29538" y="37743"/>
                          <a:pt x="22974" y="44854"/>
                          <a:pt x="14769" y="44854"/>
                        </a:cubicBezTo>
                        <a:cubicBezTo>
                          <a:pt x="6564" y="44307"/>
                          <a:pt x="0" y="37743"/>
                          <a:pt x="0" y="30085"/>
                        </a:cubicBezTo>
                        <a:close/>
                      </a:path>
                    </a:pathLst>
                  </a:custGeom>
                  <a:noFill/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9" name="Freeform: Shape 98">
                    <a:extLst>
                      <a:ext uri="{FF2B5EF4-FFF2-40B4-BE49-F238E27FC236}">
                        <a16:creationId xmlns:a16="http://schemas.microsoft.com/office/drawing/2014/main" id="{6773A86B-909E-4E48-880C-E99837AB402E}"/>
                      </a:ext>
                    </a:extLst>
                  </p:cNvPr>
                  <p:cNvSpPr/>
                  <p:nvPr/>
                </p:nvSpPr>
                <p:spPr>
                  <a:xfrm>
                    <a:off x="3567757" y="3393622"/>
                    <a:ext cx="95725" cy="106118"/>
                  </a:xfrm>
                  <a:custGeom>
                    <a:avLst/>
                    <a:gdLst>
                      <a:gd name="connsiteX0" fmla="*/ 0 w 95725"/>
                      <a:gd name="connsiteY0" fmla="*/ 0 h 106118"/>
                      <a:gd name="connsiteX1" fmla="*/ 95725 w 95725"/>
                      <a:gd name="connsiteY1" fmla="*/ 0 h 106118"/>
                      <a:gd name="connsiteX2" fmla="*/ 95725 w 95725"/>
                      <a:gd name="connsiteY2" fmla="*/ 106118 h 106118"/>
                      <a:gd name="connsiteX3" fmla="*/ 0 w 95725"/>
                      <a:gd name="connsiteY3" fmla="*/ 106118 h 1061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95725" h="106118">
                        <a:moveTo>
                          <a:pt x="0" y="0"/>
                        </a:moveTo>
                        <a:lnTo>
                          <a:pt x="95725" y="0"/>
                        </a:lnTo>
                        <a:lnTo>
                          <a:pt x="95725" y="106118"/>
                        </a:lnTo>
                        <a:lnTo>
                          <a:pt x="0" y="106118"/>
                        </a:lnTo>
                        <a:close/>
                      </a:path>
                    </a:pathLst>
                  </a:custGeom>
                  <a:noFill/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0" name="Freeform: Shape 99">
                    <a:extLst>
                      <a:ext uri="{FF2B5EF4-FFF2-40B4-BE49-F238E27FC236}">
                        <a16:creationId xmlns:a16="http://schemas.microsoft.com/office/drawing/2014/main" id="{B401BD99-4557-4800-AA37-16C14A79B776}"/>
                      </a:ext>
                    </a:extLst>
                  </p:cNvPr>
                  <p:cNvSpPr/>
                  <p:nvPr/>
                </p:nvSpPr>
                <p:spPr>
                  <a:xfrm>
                    <a:off x="3541501" y="3365725"/>
                    <a:ext cx="147690" cy="185980"/>
                  </a:xfrm>
                  <a:custGeom>
                    <a:avLst/>
                    <a:gdLst>
                      <a:gd name="connsiteX0" fmla="*/ 132921 w 147690"/>
                      <a:gd name="connsiteY0" fmla="*/ 0 h 185980"/>
                      <a:gd name="connsiteX1" fmla="*/ 15316 w 147690"/>
                      <a:gd name="connsiteY1" fmla="*/ 0 h 185980"/>
                      <a:gd name="connsiteX2" fmla="*/ 0 w 147690"/>
                      <a:gd name="connsiteY2" fmla="*/ 13128 h 185980"/>
                      <a:gd name="connsiteX3" fmla="*/ 0 w 147690"/>
                      <a:gd name="connsiteY3" fmla="*/ 140032 h 185980"/>
                      <a:gd name="connsiteX4" fmla="*/ 51965 w 147690"/>
                      <a:gd name="connsiteY4" fmla="*/ 185981 h 185980"/>
                      <a:gd name="connsiteX5" fmla="*/ 52512 w 147690"/>
                      <a:gd name="connsiteY5" fmla="*/ 185981 h 185980"/>
                      <a:gd name="connsiteX6" fmla="*/ 52512 w 147690"/>
                      <a:gd name="connsiteY6" fmla="*/ 166836 h 185980"/>
                      <a:gd name="connsiteX7" fmla="*/ 57435 w 147690"/>
                      <a:gd name="connsiteY7" fmla="*/ 162460 h 185980"/>
                      <a:gd name="connsiteX8" fmla="*/ 89161 w 147690"/>
                      <a:gd name="connsiteY8" fmla="*/ 162460 h 185980"/>
                      <a:gd name="connsiteX9" fmla="*/ 94084 w 147690"/>
                      <a:gd name="connsiteY9" fmla="*/ 166836 h 185980"/>
                      <a:gd name="connsiteX10" fmla="*/ 94084 w 147690"/>
                      <a:gd name="connsiteY10" fmla="*/ 185981 h 185980"/>
                      <a:gd name="connsiteX11" fmla="*/ 95725 w 147690"/>
                      <a:gd name="connsiteY11" fmla="*/ 185981 h 185980"/>
                      <a:gd name="connsiteX12" fmla="*/ 147690 w 147690"/>
                      <a:gd name="connsiteY12" fmla="*/ 140032 h 185980"/>
                      <a:gd name="connsiteX13" fmla="*/ 147690 w 147690"/>
                      <a:gd name="connsiteY13" fmla="*/ 13128 h 185980"/>
                      <a:gd name="connsiteX14" fmla="*/ 132921 w 147690"/>
                      <a:gd name="connsiteY14" fmla="*/ 0 h 185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7690" h="185980">
                        <a:moveTo>
                          <a:pt x="132921" y="0"/>
                        </a:moveTo>
                        <a:lnTo>
                          <a:pt x="15316" y="0"/>
                        </a:lnTo>
                        <a:cubicBezTo>
                          <a:pt x="7111" y="0"/>
                          <a:pt x="0" y="6017"/>
                          <a:pt x="0" y="13128"/>
                        </a:cubicBezTo>
                        <a:lnTo>
                          <a:pt x="0" y="140032"/>
                        </a:lnTo>
                        <a:cubicBezTo>
                          <a:pt x="0" y="165195"/>
                          <a:pt x="23521" y="185981"/>
                          <a:pt x="51965" y="185981"/>
                        </a:cubicBezTo>
                        <a:lnTo>
                          <a:pt x="52512" y="185981"/>
                        </a:lnTo>
                        <a:lnTo>
                          <a:pt x="52512" y="166836"/>
                        </a:lnTo>
                        <a:cubicBezTo>
                          <a:pt x="52512" y="164648"/>
                          <a:pt x="54700" y="162460"/>
                          <a:pt x="57435" y="162460"/>
                        </a:cubicBezTo>
                        <a:lnTo>
                          <a:pt x="89161" y="162460"/>
                        </a:lnTo>
                        <a:cubicBezTo>
                          <a:pt x="91896" y="162460"/>
                          <a:pt x="94084" y="164101"/>
                          <a:pt x="94084" y="166836"/>
                        </a:cubicBezTo>
                        <a:lnTo>
                          <a:pt x="94084" y="185981"/>
                        </a:lnTo>
                        <a:lnTo>
                          <a:pt x="95725" y="185981"/>
                        </a:lnTo>
                        <a:cubicBezTo>
                          <a:pt x="124169" y="185981"/>
                          <a:pt x="147690" y="165742"/>
                          <a:pt x="147690" y="140032"/>
                        </a:cubicBezTo>
                        <a:lnTo>
                          <a:pt x="147690" y="13128"/>
                        </a:lnTo>
                        <a:cubicBezTo>
                          <a:pt x="147690" y="6017"/>
                          <a:pt x="141126" y="0"/>
                          <a:pt x="132921" y="0"/>
                        </a:cubicBezTo>
                        <a:close/>
                      </a:path>
                    </a:pathLst>
                  </a:custGeom>
                  <a:noFill/>
                  <a:ln w="19050" cap="flat">
                    <a:solidFill>
                      <a:schemeClr val="tx2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13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pis For Office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E5CC3BDC-BE08-42C3-907A-E9F104871AB0}"/>
                    </a:ext>
                  </a:extLst>
                </p:cNvPr>
                <p:cNvSpPr/>
                <p:nvPr/>
              </p:nvSpPr>
              <p:spPr>
                <a:xfrm>
                  <a:off x="11518209" y="3759973"/>
                  <a:ext cx="57151" cy="156044"/>
                </a:xfrm>
                <a:prstGeom prst="roundRect">
                  <a:avLst>
                    <a:gd name="adj" fmla="val 28668"/>
                  </a:avLst>
                </a:prstGeom>
                <a:noFill/>
                <a:ln w="1905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72000" tIns="36000" rIns="72000" bIns="360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B44541C3-C5D3-467C-ABF9-66F0B9863D1D}"/>
                </a:ext>
              </a:extLst>
            </p:cNvPr>
            <p:cNvGrpSpPr/>
            <p:nvPr/>
          </p:nvGrpSpPr>
          <p:grpSpPr>
            <a:xfrm>
              <a:off x="3771123" y="3736586"/>
              <a:ext cx="6609619" cy="508214"/>
              <a:chOff x="3502397" y="1370319"/>
              <a:chExt cx="9290581" cy="714354"/>
            </a:xfrm>
          </p:grpSpPr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75EF43C6-4D22-4586-977A-23C4D4EB17BB}"/>
                  </a:ext>
                </a:extLst>
              </p:cNvPr>
              <p:cNvSpPr txBox="1"/>
              <p:nvPr/>
            </p:nvSpPr>
            <p:spPr>
              <a:xfrm>
                <a:off x="4372325" y="1600099"/>
                <a:ext cx="8420653" cy="254793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Improves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lipid</a:t>
                </a: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 profile and reduces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blood pressure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2,3</a:t>
                </a:r>
              </a:p>
            </p:txBody>
          </p:sp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52611734-2544-49FD-ADBA-A5631CBE1501}"/>
                  </a:ext>
                </a:extLst>
              </p:cNvPr>
              <p:cNvSpPr/>
              <p:nvPr/>
            </p:nvSpPr>
            <p:spPr>
              <a:xfrm>
                <a:off x="3502397" y="1370319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121" name="Oval 60">
                <a:extLst>
                  <a:ext uri="{FF2B5EF4-FFF2-40B4-BE49-F238E27FC236}">
                    <a16:creationId xmlns:a16="http://schemas.microsoft.com/office/drawing/2014/main" id="{99B029AF-97CE-4D55-A60C-A965F8C0DD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38978" y="1406900"/>
                <a:ext cx="641195" cy="641193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 cap="flat">
                <a:solidFill>
                  <a:srgbClr val="00196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60171639-8843-4DA4-AAEE-CE2400015CC9}"/>
                  </a:ext>
                </a:extLst>
              </p:cNvPr>
              <p:cNvGrpSpPr/>
              <p:nvPr/>
            </p:nvGrpSpPr>
            <p:grpSpPr>
              <a:xfrm>
                <a:off x="3615960" y="1490283"/>
                <a:ext cx="511318" cy="474427"/>
                <a:chOff x="3684115" y="1740516"/>
                <a:chExt cx="489033" cy="453751"/>
              </a:xfrm>
            </p:grpSpPr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3D5D198E-3B32-47E5-8D25-CCC31C5F460E}"/>
                    </a:ext>
                  </a:extLst>
                </p:cNvPr>
                <p:cNvSpPr/>
                <p:nvPr/>
              </p:nvSpPr>
              <p:spPr>
                <a:xfrm>
                  <a:off x="3722102" y="1740516"/>
                  <a:ext cx="226033" cy="453751"/>
                </a:xfrm>
                <a:custGeom>
                  <a:avLst/>
                  <a:gdLst>
                    <a:gd name="connsiteX0" fmla="*/ 225357 w 226033"/>
                    <a:gd name="connsiteY0" fmla="*/ 240063 h 453751"/>
                    <a:gd name="connsiteX1" fmla="*/ 225357 w 226033"/>
                    <a:gd name="connsiteY1" fmla="*/ 399038 h 453751"/>
                    <a:gd name="connsiteX2" fmla="*/ 201217 w 226033"/>
                    <a:gd name="connsiteY2" fmla="*/ 446755 h 453751"/>
                    <a:gd name="connsiteX3" fmla="*/ 110022 w 226033"/>
                    <a:gd name="connsiteY3" fmla="*/ 396893 h 453751"/>
                    <a:gd name="connsiteX4" fmla="*/ 75153 w 226033"/>
                    <a:gd name="connsiteY4" fmla="*/ 362024 h 453751"/>
                    <a:gd name="connsiteX5" fmla="*/ 75153 w 226033"/>
                    <a:gd name="connsiteY5" fmla="*/ 230595 h 453751"/>
                    <a:gd name="connsiteX6" fmla="*/ 127457 w 226033"/>
                    <a:gd name="connsiteY6" fmla="*/ 206455 h 453751"/>
                    <a:gd name="connsiteX7" fmla="*/ 151596 w 226033"/>
                    <a:gd name="connsiteY7" fmla="*/ 230595 h 453751"/>
                    <a:gd name="connsiteX8" fmla="*/ 151596 w 226033"/>
                    <a:gd name="connsiteY8" fmla="*/ 367388 h 453751"/>
                    <a:gd name="connsiteX9" fmla="*/ 113563 w 226033"/>
                    <a:gd name="connsiteY9" fmla="*/ 396893 h 453751"/>
                    <a:gd name="connsiteX10" fmla="*/ 112704 w 226033"/>
                    <a:gd name="connsiteY10" fmla="*/ 57619 h 453751"/>
                    <a:gd name="connsiteX11" fmla="*/ 60428 w 226033"/>
                    <a:gd name="connsiteY11" fmla="*/ 85 h 453751"/>
                    <a:gd name="connsiteX12" fmla="*/ -673 w 226033"/>
                    <a:gd name="connsiteY12" fmla="*/ 92059 h 453751"/>
                    <a:gd name="connsiteX13" fmla="*/ 1446 w 226033"/>
                    <a:gd name="connsiteY13" fmla="*/ 196424 h 4537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26033" h="453751">
                      <a:moveTo>
                        <a:pt x="225357" y="240063"/>
                      </a:moveTo>
                      <a:lnTo>
                        <a:pt x="225357" y="399038"/>
                      </a:lnTo>
                      <a:cubicBezTo>
                        <a:pt x="225357" y="399038"/>
                        <a:pt x="225357" y="436294"/>
                        <a:pt x="201217" y="446755"/>
                      </a:cubicBezTo>
                      <a:cubicBezTo>
                        <a:pt x="152938" y="467783"/>
                        <a:pt x="113053" y="439272"/>
                        <a:pt x="110022" y="396893"/>
                      </a:cubicBezTo>
                      <a:cubicBezTo>
                        <a:pt x="78238" y="396893"/>
                        <a:pt x="75153" y="393862"/>
                        <a:pt x="75153" y="362024"/>
                      </a:cubicBezTo>
                      <a:cubicBezTo>
                        <a:pt x="75153" y="318196"/>
                        <a:pt x="75153" y="274387"/>
                        <a:pt x="75153" y="230595"/>
                      </a:cubicBezTo>
                      <a:cubicBezTo>
                        <a:pt x="72847" y="199562"/>
                        <a:pt x="106750" y="207153"/>
                        <a:pt x="127457" y="206455"/>
                      </a:cubicBezTo>
                      <a:cubicBezTo>
                        <a:pt x="143979" y="206750"/>
                        <a:pt x="150819" y="213375"/>
                        <a:pt x="151596" y="230595"/>
                      </a:cubicBezTo>
                      <a:cubicBezTo>
                        <a:pt x="152026" y="276193"/>
                        <a:pt x="151596" y="321790"/>
                        <a:pt x="151596" y="367388"/>
                      </a:cubicBezTo>
                      <a:cubicBezTo>
                        <a:pt x="152508" y="396678"/>
                        <a:pt x="135154" y="399226"/>
                        <a:pt x="113563" y="396893"/>
                      </a:cubicBezTo>
                      <a:cubicBezTo>
                        <a:pt x="111256" y="284239"/>
                        <a:pt x="113563" y="170621"/>
                        <a:pt x="112704" y="57619"/>
                      </a:cubicBezTo>
                      <a:cubicBezTo>
                        <a:pt x="112704" y="29241"/>
                        <a:pt x="98730" y="85"/>
                        <a:pt x="60428" y="85"/>
                      </a:cubicBezTo>
                      <a:cubicBezTo>
                        <a:pt x="8393" y="85"/>
                        <a:pt x="-861" y="44852"/>
                        <a:pt x="-673" y="92059"/>
                      </a:cubicBezTo>
                      <a:cubicBezTo>
                        <a:pt x="-512" y="129100"/>
                        <a:pt x="-673" y="188028"/>
                        <a:pt x="1446" y="196424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78F2363B-5C7B-42C7-8595-5C6CF6E95EB1}"/>
                    </a:ext>
                  </a:extLst>
                </p:cNvPr>
                <p:cNvSpPr/>
                <p:nvPr/>
              </p:nvSpPr>
              <p:spPr>
                <a:xfrm>
                  <a:off x="3922953" y="1774572"/>
                  <a:ext cx="250195" cy="229605"/>
                </a:xfrm>
                <a:custGeom>
                  <a:avLst/>
                  <a:gdLst>
                    <a:gd name="connsiteX0" fmla="*/ 66080 w 250195"/>
                    <a:gd name="connsiteY0" fmla="*/ 189914 h 229605"/>
                    <a:gd name="connsiteX1" fmla="*/ 134397 w 250195"/>
                    <a:gd name="connsiteY1" fmla="*/ 227465 h 229605"/>
                    <a:gd name="connsiteX2" fmla="*/ 229669 w 250195"/>
                    <a:gd name="connsiteY2" fmla="*/ 25065 h 229605"/>
                    <a:gd name="connsiteX3" fmla="*/ 152609 w 250195"/>
                    <a:gd name="connsiteY3" fmla="*/ 12727 h 229605"/>
                    <a:gd name="connsiteX4" fmla="*/ 112885 w 250195"/>
                    <a:gd name="connsiteY4" fmla="*/ 15704 h 229605"/>
                    <a:gd name="connsiteX5" fmla="*/ 1707 w 250195"/>
                    <a:gd name="connsiteY5" fmla="*/ 89331 h 229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0195" h="229605">
                      <a:moveTo>
                        <a:pt x="66080" y="189914"/>
                      </a:moveTo>
                      <a:cubicBezTo>
                        <a:pt x="86090" y="202387"/>
                        <a:pt x="108996" y="239026"/>
                        <a:pt x="134397" y="227465"/>
                      </a:cubicBezTo>
                      <a:cubicBezTo>
                        <a:pt x="193110" y="184201"/>
                        <a:pt x="291923" y="102260"/>
                        <a:pt x="229669" y="25065"/>
                      </a:cubicBezTo>
                      <a:cubicBezTo>
                        <a:pt x="197724" y="-6397"/>
                        <a:pt x="173879" y="-5324"/>
                        <a:pt x="152609" y="12727"/>
                      </a:cubicBezTo>
                      <a:cubicBezTo>
                        <a:pt x="140244" y="23188"/>
                        <a:pt x="125009" y="25495"/>
                        <a:pt x="112885" y="15704"/>
                      </a:cubicBezTo>
                      <a:cubicBezTo>
                        <a:pt x="64605" y="-23215"/>
                        <a:pt x="-15513" y="27184"/>
                        <a:pt x="1707" y="89331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78C3FE76-BA54-42FF-B026-432106F6B202}"/>
                    </a:ext>
                  </a:extLst>
                </p:cNvPr>
                <p:cNvSpPr/>
                <p:nvPr/>
              </p:nvSpPr>
              <p:spPr>
                <a:xfrm>
                  <a:off x="3684115" y="1937579"/>
                  <a:ext cx="79296" cy="151947"/>
                </a:xfrm>
                <a:custGeom>
                  <a:avLst/>
                  <a:gdLst>
                    <a:gd name="connsiteX0" fmla="*/ 40720 w 79296"/>
                    <a:gd name="connsiteY0" fmla="*/ 85 h 151947"/>
                    <a:gd name="connsiteX1" fmla="*/ 78271 w 79296"/>
                    <a:gd name="connsiteY1" fmla="*/ 43001 h 151947"/>
                    <a:gd name="connsiteX2" fmla="*/ 39245 w 79296"/>
                    <a:gd name="connsiteY2" fmla="*/ 152033 h 151947"/>
                    <a:gd name="connsiteX3" fmla="*/ -77 w 79296"/>
                    <a:gd name="connsiteY3" fmla="*/ 59121 h 151947"/>
                    <a:gd name="connsiteX4" fmla="*/ 39298 w 79296"/>
                    <a:gd name="connsiteY4" fmla="*/ 112 h 15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296" h="151947">
                      <a:moveTo>
                        <a:pt x="40720" y="85"/>
                      </a:moveTo>
                      <a:cubicBezTo>
                        <a:pt x="60810" y="4672"/>
                        <a:pt x="79424" y="20712"/>
                        <a:pt x="78271" y="43001"/>
                      </a:cubicBezTo>
                      <a:cubicBezTo>
                        <a:pt x="74650" y="79855"/>
                        <a:pt x="93425" y="148975"/>
                        <a:pt x="39245" y="152033"/>
                      </a:cubicBezTo>
                      <a:cubicBezTo>
                        <a:pt x="-8445" y="149941"/>
                        <a:pt x="-157" y="93346"/>
                        <a:pt x="-77" y="59121"/>
                      </a:cubicBezTo>
                      <a:cubicBezTo>
                        <a:pt x="-1820" y="31736"/>
                        <a:pt x="7594" y="2794"/>
                        <a:pt x="39298" y="112"/>
                      </a:cubicBez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3D936EC9-1A4B-468F-BFC3-FC71C5C1D50A}"/>
                    </a:ext>
                  </a:extLst>
                </p:cNvPr>
                <p:cNvSpPr/>
                <p:nvPr/>
              </p:nvSpPr>
              <p:spPr>
                <a:xfrm>
                  <a:off x="3893927" y="1863952"/>
                  <a:ext cx="108415" cy="108415"/>
                </a:xfrm>
                <a:custGeom>
                  <a:avLst/>
                  <a:gdLst>
                    <a:gd name="connsiteX0" fmla="*/ 108415 w 108415"/>
                    <a:gd name="connsiteY0" fmla="*/ 54208 h 108415"/>
                    <a:gd name="connsiteX1" fmla="*/ 54208 w 108415"/>
                    <a:gd name="connsiteY1" fmla="*/ 108415 h 108415"/>
                    <a:gd name="connsiteX2" fmla="*/ 0 w 108415"/>
                    <a:gd name="connsiteY2" fmla="*/ 54208 h 108415"/>
                    <a:gd name="connsiteX3" fmla="*/ 54208 w 108415"/>
                    <a:gd name="connsiteY3" fmla="*/ 0 h 108415"/>
                    <a:gd name="connsiteX4" fmla="*/ 108415 w 108415"/>
                    <a:gd name="connsiteY4" fmla="*/ 54208 h 108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415" h="108415">
                      <a:moveTo>
                        <a:pt x="108415" y="54208"/>
                      </a:moveTo>
                      <a:cubicBezTo>
                        <a:pt x="108415" y="84146"/>
                        <a:pt x="84146" y="108415"/>
                        <a:pt x="54208" y="108415"/>
                      </a:cubicBezTo>
                      <a:cubicBezTo>
                        <a:pt x="24270" y="108415"/>
                        <a:pt x="0" y="84146"/>
                        <a:pt x="0" y="54208"/>
                      </a:cubicBezTo>
                      <a:cubicBezTo>
                        <a:pt x="0" y="24270"/>
                        <a:pt x="24270" y="0"/>
                        <a:pt x="54208" y="0"/>
                      </a:cubicBezTo>
                      <a:cubicBezTo>
                        <a:pt x="84146" y="0"/>
                        <a:pt x="108415" y="24270"/>
                        <a:pt x="108415" y="54208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3E91E90A-2720-4548-B7CD-C08B6AC5D5F9}"/>
                    </a:ext>
                  </a:extLst>
                </p:cNvPr>
                <p:cNvSpPr/>
                <p:nvPr/>
              </p:nvSpPr>
              <p:spPr>
                <a:xfrm>
                  <a:off x="3951783" y="1889352"/>
                  <a:ext cx="34359" cy="24944"/>
                </a:xfrm>
                <a:custGeom>
                  <a:avLst/>
                  <a:gdLst>
                    <a:gd name="connsiteX0" fmla="*/ 0 w 34359"/>
                    <a:gd name="connsiteY0" fmla="*/ 24945 h 24944"/>
                    <a:gd name="connsiteX1" fmla="*/ 34359 w 34359"/>
                    <a:gd name="connsiteY1" fmla="*/ 0 h 24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4359" h="24944">
                      <a:moveTo>
                        <a:pt x="0" y="24945"/>
                      </a:moveTo>
                      <a:lnTo>
                        <a:pt x="34359" y="0"/>
                      </a:lnTo>
                    </a:path>
                  </a:pathLst>
                </a:custGeom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158BA92-9C44-4DDA-BFA3-450A8FBD743C}"/>
                </a:ext>
              </a:extLst>
            </p:cNvPr>
            <p:cNvGrpSpPr/>
            <p:nvPr/>
          </p:nvGrpSpPr>
          <p:grpSpPr>
            <a:xfrm>
              <a:off x="3771123" y="2139882"/>
              <a:ext cx="6090501" cy="495421"/>
              <a:chOff x="3502397" y="5300747"/>
              <a:chExt cx="8781967" cy="714354"/>
            </a:xfrm>
          </p:grpSpPr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2D426E18-7D06-403D-B38A-31B38AA76046}"/>
                  </a:ext>
                </a:extLst>
              </p:cNvPr>
              <p:cNvSpPr txBox="1"/>
              <p:nvPr/>
            </p:nvSpPr>
            <p:spPr>
              <a:xfrm>
                <a:off x="4344616" y="5527125"/>
                <a:ext cx="7939748" cy="261599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noAutofit/>
              </a:bodyPr>
              <a:lstStyle/>
              <a:p>
                <a:pPr marL="0" marR="0" lvl="0" indent="0" algn="l" defTabSz="685273" rtl="0" eaLnBrk="1" fontAlgn="auto" latinLnBrk="0" hangingPunct="1">
                  <a:lnSpc>
                    <a:spcPct val="100000"/>
                  </a:lnSpc>
                  <a:spcBef>
                    <a:spcPts val="4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Reduces </a:t>
                </a:r>
                <a:r>
                  <a:rPr kumimoji="0" lang="en-GB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body weight</a:t>
                </a:r>
                <a:r>
                  <a:rPr kumimoji="0" lang="en-GB" sz="16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1965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rPr>
                  <a:t>2,3</a:t>
                </a: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3A2660B1-9351-44C7-88E2-5079FC7F0C27}"/>
                  </a:ext>
                </a:extLst>
              </p:cNvPr>
              <p:cNvSpPr/>
              <p:nvPr/>
            </p:nvSpPr>
            <p:spPr>
              <a:xfrm flipV="1">
                <a:off x="3502397" y="5300747"/>
                <a:ext cx="714356" cy="714354"/>
              </a:xfrm>
              <a:prstGeom prst="ellipse">
                <a:avLst/>
              </a:prstGeom>
              <a:noFill/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C6530C7-7D70-4D44-B8C8-E1EA7A37D7A6}"/>
                  </a:ext>
                </a:extLst>
              </p:cNvPr>
              <p:cNvGrpSpPr/>
              <p:nvPr/>
            </p:nvGrpSpPr>
            <p:grpSpPr>
              <a:xfrm>
                <a:off x="3538978" y="5337328"/>
                <a:ext cx="641195" cy="641193"/>
                <a:chOff x="3648644" y="5270261"/>
                <a:chExt cx="421862" cy="421861"/>
              </a:xfrm>
            </p:grpSpPr>
            <p:sp>
              <p:nvSpPr>
                <p:cNvPr id="157" name="Oval 60">
                  <a:extLst>
                    <a:ext uri="{FF2B5EF4-FFF2-40B4-BE49-F238E27FC236}">
                      <a16:creationId xmlns:a16="http://schemas.microsoft.com/office/drawing/2014/main" id="{7FB320C6-8D8F-413B-B09F-A84D337E0E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flipV="1">
                  <a:off x="3648644" y="5270261"/>
                  <a:ext cx="421862" cy="421861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 cap="flat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cxnSp>
              <p:nvCxnSpPr>
                <p:cNvPr id="166" name="Straight Arrow Connector 165">
                  <a:extLst>
                    <a:ext uri="{FF2B5EF4-FFF2-40B4-BE49-F238E27FC236}">
                      <a16:creationId xmlns:a16="http://schemas.microsoft.com/office/drawing/2014/main" id="{ECDFC5E0-579D-438D-8607-0851AB76C2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1863" y="5402475"/>
                  <a:ext cx="0" cy="189171"/>
                </a:xfrm>
                <a:prstGeom prst="straightConnector1">
                  <a:avLst/>
                </a:prstGeom>
                <a:ln w="19050">
                  <a:solidFill>
                    <a:schemeClr val="tx2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B5C1C2C2-881A-46B4-884F-B69B26B0B73C}"/>
                  </a:ext>
                </a:extLst>
              </p:cNvPr>
              <p:cNvGrpSpPr/>
              <p:nvPr/>
            </p:nvGrpSpPr>
            <p:grpSpPr>
              <a:xfrm>
                <a:off x="3742591" y="5527019"/>
                <a:ext cx="312203" cy="261810"/>
                <a:chOff x="504084" y="4020419"/>
                <a:chExt cx="1086627" cy="911233"/>
              </a:xfrm>
            </p:grpSpPr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23E2DCCD-3801-4935-B7DD-F504F1702BD8}"/>
                    </a:ext>
                  </a:extLst>
                </p:cNvPr>
                <p:cNvSpPr/>
                <p:nvPr/>
              </p:nvSpPr>
              <p:spPr>
                <a:xfrm>
                  <a:off x="504084" y="4020419"/>
                  <a:ext cx="1086627" cy="911233"/>
                </a:xfrm>
                <a:custGeom>
                  <a:avLst/>
                  <a:gdLst>
                    <a:gd name="connsiteX0" fmla="*/ 54082 w 1086627"/>
                    <a:gd name="connsiteY0" fmla="*/ 246 h 911233"/>
                    <a:gd name="connsiteX1" fmla="*/ 1694 w 1086627"/>
                    <a:gd name="connsiteY1" fmla="*/ 96068 h 911233"/>
                    <a:gd name="connsiteX2" fmla="*/ 30269 w 1086627"/>
                    <a:gd name="connsiteY2" fmla="*/ 350957 h 911233"/>
                    <a:gd name="connsiteX3" fmla="*/ 69417 w 1086627"/>
                    <a:gd name="connsiteY3" fmla="*/ 717003 h 911233"/>
                    <a:gd name="connsiteX4" fmla="*/ 84847 w 1086627"/>
                    <a:gd name="connsiteY4" fmla="*/ 871689 h 911233"/>
                    <a:gd name="connsiteX5" fmla="*/ 128377 w 1086627"/>
                    <a:gd name="connsiteY5" fmla="*/ 911027 h 911233"/>
                    <a:gd name="connsiteX6" fmla="*/ 956194 w 1086627"/>
                    <a:gd name="connsiteY6" fmla="*/ 911027 h 911233"/>
                    <a:gd name="connsiteX7" fmla="*/ 1001438 w 1086627"/>
                    <a:gd name="connsiteY7" fmla="*/ 867117 h 911233"/>
                    <a:gd name="connsiteX8" fmla="*/ 1019345 w 1086627"/>
                    <a:gd name="connsiteY8" fmla="*/ 705954 h 911233"/>
                    <a:gd name="connsiteX9" fmla="*/ 1028299 w 1086627"/>
                    <a:gd name="connsiteY9" fmla="*/ 601179 h 911233"/>
                    <a:gd name="connsiteX10" fmla="*/ 1041062 w 1086627"/>
                    <a:gd name="connsiteY10" fmla="*/ 498689 h 911233"/>
                    <a:gd name="connsiteX11" fmla="*/ 1050016 w 1086627"/>
                    <a:gd name="connsiteY11" fmla="*/ 400677 h 911233"/>
                    <a:gd name="connsiteX12" fmla="*/ 1062875 w 1086627"/>
                    <a:gd name="connsiteY12" fmla="*/ 287425 h 911233"/>
                    <a:gd name="connsiteX13" fmla="*/ 1071828 w 1086627"/>
                    <a:gd name="connsiteY13" fmla="*/ 191604 h 911233"/>
                    <a:gd name="connsiteX14" fmla="*/ 1085163 w 1086627"/>
                    <a:gd name="connsiteY14" fmla="*/ 80542 h 911233"/>
                    <a:gd name="connsiteX15" fmla="*/ 1030670 w 1086627"/>
                    <a:gd name="connsiteY15" fmla="*/ 961 h 911233"/>
                    <a:gd name="connsiteX16" fmla="*/ 1015059 w 1086627"/>
                    <a:gd name="connsiteY16" fmla="*/ -135 h 911233"/>
                    <a:gd name="connsiteX17" fmla="*/ 56653 w 1086627"/>
                    <a:gd name="connsiteY17" fmla="*/ -135 h 911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86627" h="911233">
                      <a:moveTo>
                        <a:pt x="54082" y="246"/>
                      </a:moveTo>
                      <a:cubicBezTo>
                        <a:pt x="4266" y="19296"/>
                        <a:pt x="-5164" y="37489"/>
                        <a:pt x="1694" y="96068"/>
                      </a:cubicBezTo>
                      <a:cubicBezTo>
                        <a:pt x="11219" y="181031"/>
                        <a:pt x="20744" y="265994"/>
                        <a:pt x="30269" y="350957"/>
                      </a:cubicBezTo>
                      <a:cubicBezTo>
                        <a:pt x="43537" y="473001"/>
                        <a:pt x="56587" y="595016"/>
                        <a:pt x="69417" y="717003"/>
                      </a:cubicBezTo>
                      <a:cubicBezTo>
                        <a:pt x="74942" y="768533"/>
                        <a:pt x="78942" y="820158"/>
                        <a:pt x="84847" y="871689"/>
                      </a:cubicBezTo>
                      <a:cubicBezTo>
                        <a:pt x="89229" y="912075"/>
                        <a:pt x="97611" y="911027"/>
                        <a:pt x="128377" y="911027"/>
                      </a:cubicBezTo>
                      <a:cubicBezTo>
                        <a:pt x="404344" y="911027"/>
                        <a:pt x="680284" y="911027"/>
                        <a:pt x="956194" y="911027"/>
                      </a:cubicBezTo>
                      <a:cubicBezTo>
                        <a:pt x="996961" y="911027"/>
                        <a:pt x="996009" y="904550"/>
                        <a:pt x="1001438" y="867117"/>
                      </a:cubicBezTo>
                      <a:cubicBezTo>
                        <a:pt x="1009249" y="813681"/>
                        <a:pt x="1013916" y="759770"/>
                        <a:pt x="1019345" y="705954"/>
                      </a:cubicBezTo>
                      <a:cubicBezTo>
                        <a:pt x="1022774" y="671187"/>
                        <a:pt x="1024679" y="636231"/>
                        <a:pt x="1028299" y="601179"/>
                      </a:cubicBezTo>
                      <a:cubicBezTo>
                        <a:pt x="1031918" y="566127"/>
                        <a:pt x="1037347" y="532885"/>
                        <a:pt x="1041062" y="498689"/>
                      </a:cubicBezTo>
                      <a:cubicBezTo>
                        <a:pt x="1044586" y="466114"/>
                        <a:pt x="1046587" y="433348"/>
                        <a:pt x="1050016" y="400677"/>
                      </a:cubicBezTo>
                      <a:cubicBezTo>
                        <a:pt x="1053921" y="362577"/>
                        <a:pt x="1058969" y="325239"/>
                        <a:pt x="1062875" y="287425"/>
                      </a:cubicBezTo>
                      <a:cubicBezTo>
                        <a:pt x="1066208" y="255516"/>
                        <a:pt x="1068399" y="223417"/>
                        <a:pt x="1071828" y="191604"/>
                      </a:cubicBezTo>
                      <a:cubicBezTo>
                        <a:pt x="1075733" y="154456"/>
                        <a:pt x="1079067" y="117213"/>
                        <a:pt x="1085163" y="80542"/>
                      </a:cubicBezTo>
                      <a:cubicBezTo>
                        <a:pt x="1092097" y="43518"/>
                        <a:pt x="1067694" y="7885"/>
                        <a:pt x="1030670" y="961"/>
                      </a:cubicBezTo>
                      <a:cubicBezTo>
                        <a:pt x="1025527" y="-1"/>
                        <a:pt x="1020288" y="-373"/>
                        <a:pt x="1015059" y="-135"/>
                      </a:cubicBezTo>
                      <a:lnTo>
                        <a:pt x="56653" y="-135"/>
                      </a:lnTo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DD73ABEE-EF68-4B60-A9E7-710CADB3E7FA}"/>
                    </a:ext>
                  </a:extLst>
                </p:cNvPr>
                <p:cNvSpPr/>
                <p:nvPr/>
              </p:nvSpPr>
              <p:spPr>
                <a:xfrm>
                  <a:off x="813627" y="4154601"/>
                  <a:ext cx="481774" cy="160877"/>
                </a:xfrm>
                <a:custGeom>
                  <a:avLst/>
                  <a:gdLst>
                    <a:gd name="connsiteX0" fmla="*/ 481488 w 481774"/>
                    <a:gd name="connsiteY0" fmla="*/ 160673 h 160877"/>
                    <a:gd name="connsiteX1" fmla="*/ -287 w 481774"/>
                    <a:gd name="connsiteY1" fmla="*/ 160673 h 160877"/>
                    <a:gd name="connsiteX2" fmla="*/ 240600 w 481774"/>
                    <a:gd name="connsiteY2" fmla="*/ -205 h 160877"/>
                    <a:gd name="connsiteX3" fmla="*/ 481488 w 481774"/>
                    <a:gd name="connsiteY3" fmla="*/ 160673 h 160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81774" h="160877">
                      <a:moveTo>
                        <a:pt x="481488" y="160673"/>
                      </a:moveTo>
                      <a:lnTo>
                        <a:pt x="-287" y="160673"/>
                      </a:lnTo>
                      <a:cubicBezTo>
                        <a:pt x="-287" y="71804"/>
                        <a:pt x="107536" y="-205"/>
                        <a:pt x="240600" y="-205"/>
                      </a:cubicBezTo>
                      <a:cubicBezTo>
                        <a:pt x="373665" y="-205"/>
                        <a:pt x="481488" y="71804"/>
                        <a:pt x="481488" y="160673"/>
                      </a:cubicBezTo>
                      <a:close/>
                    </a:path>
                  </a:pathLst>
                </a:custGeom>
                <a:noFill/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2CCC0836-25ED-4262-ADED-664AFD0F2640}"/>
                    </a:ext>
                  </a:extLst>
                </p:cNvPr>
                <p:cNvSpPr/>
                <p:nvPr/>
              </p:nvSpPr>
              <p:spPr>
                <a:xfrm>
                  <a:off x="1002984" y="4235087"/>
                  <a:ext cx="55625" cy="82486"/>
                </a:xfrm>
                <a:custGeom>
                  <a:avLst/>
                  <a:gdLst>
                    <a:gd name="connsiteX0" fmla="*/ 0 w 55625"/>
                    <a:gd name="connsiteY0" fmla="*/ 0 h 82486"/>
                    <a:gd name="connsiteX1" fmla="*/ 55626 w 55625"/>
                    <a:gd name="connsiteY1" fmla="*/ 82487 h 82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55625" h="82486">
                      <a:moveTo>
                        <a:pt x="0" y="0"/>
                      </a:moveTo>
                      <a:lnTo>
                        <a:pt x="55626" y="82487"/>
                      </a:lnTo>
                    </a:path>
                  </a:pathLst>
                </a:custGeom>
                <a:ln w="19050" cap="rnd">
                  <a:solidFill>
                    <a:schemeClr val="accent1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0554B53-05EE-4E20-8C1D-6B11A92F987B}"/>
                </a:ext>
              </a:extLst>
            </p:cNvPr>
            <p:cNvGrpSpPr/>
            <p:nvPr/>
          </p:nvGrpSpPr>
          <p:grpSpPr>
            <a:xfrm>
              <a:off x="487680" y="1982116"/>
              <a:ext cx="2473022" cy="2473022"/>
              <a:chOff x="754459" y="2127715"/>
              <a:chExt cx="1939464" cy="1939464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48895264-87C1-417F-A74B-EDB811AF737F}"/>
                  </a:ext>
                </a:extLst>
              </p:cNvPr>
              <p:cNvSpPr/>
              <p:nvPr/>
            </p:nvSpPr>
            <p:spPr>
              <a:xfrm>
                <a:off x="754459" y="2127715"/>
                <a:ext cx="1939464" cy="1939464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19050" cap="flat">
                <a:solidFill>
                  <a:schemeClr val="accent5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none" lIns="0" tIns="0" rIns="0" bIns="0" numCol="1" anchor="ctr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+mn-cs"/>
                </a:endParaRPr>
              </a:p>
            </p:txBody>
          </p:sp>
          <p:sp>
            <p:nvSpPr>
              <p:cNvPr id="212" name="Textfeld 249">
                <a:extLst>
                  <a:ext uri="{FF2B5EF4-FFF2-40B4-BE49-F238E27FC236}">
                    <a16:creationId xmlns:a16="http://schemas.microsoft.com/office/drawing/2014/main" id="{88B52B25-EAB3-42F9-92E7-F11939377D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74271" y="2412493"/>
                <a:ext cx="1499841" cy="15303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 anchor="ctr" anchorCtr="0">
                <a:prstTxWarp prst="textArchUp">
                  <a:avLst/>
                </a:prstTxWarp>
                <a:noAutofit/>
              </a:bodyPr>
              <a:lstStyle/>
              <a:p>
                <a:pPr marL="0" marR="0" lvl="0" indent="0" algn="ctr" defTabSz="68578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de-DE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1965"/>
                  </a:solidFill>
                  <a:effectLst/>
                  <a:uLnTx/>
                  <a:uFillTx/>
                  <a:latin typeface="Apis For Office"/>
                  <a:ea typeface="+mn-ea"/>
                  <a:cs typeface="Apis For Office" panose="020B0504010101010104" pitchFamily="34" charset="0"/>
                </a:endParaRPr>
              </a:p>
            </p:txBody>
          </p: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id="{420CED2E-3C60-4790-BEEA-3EF01F7F0942}"/>
                  </a:ext>
                </a:extLst>
              </p:cNvPr>
              <p:cNvGrpSpPr/>
              <p:nvPr/>
            </p:nvGrpSpPr>
            <p:grpSpPr>
              <a:xfrm>
                <a:off x="1036228" y="2809990"/>
                <a:ext cx="1372946" cy="852012"/>
                <a:chOff x="1346923" y="3232556"/>
                <a:chExt cx="979221" cy="607677"/>
              </a:xfrm>
              <a:solidFill>
                <a:schemeClr val="bg1"/>
              </a:solidFill>
            </p:grpSpPr>
            <p:sp>
              <p:nvSpPr>
                <p:cNvPr id="193" name="Freeform 41">
                  <a:extLst>
                    <a:ext uri="{FF2B5EF4-FFF2-40B4-BE49-F238E27FC236}">
                      <a16:creationId xmlns:a16="http://schemas.microsoft.com/office/drawing/2014/main" id="{D16E2975-C6BC-4B6F-BCE5-5EE6373A1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3051" y="3767576"/>
                  <a:ext cx="541627" cy="72657"/>
                </a:xfrm>
                <a:custGeom>
                  <a:avLst/>
                  <a:gdLst>
                    <a:gd name="T0" fmla="*/ 148 w 148"/>
                    <a:gd name="T1" fmla="*/ 10 h 20"/>
                    <a:gd name="T2" fmla="*/ 136 w 148"/>
                    <a:gd name="T3" fmla="*/ 10 h 20"/>
                    <a:gd name="T4" fmla="*/ 124 w 148"/>
                    <a:gd name="T5" fmla="*/ 10 h 20"/>
                    <a:gd name="T6" fmla="*/ 124 w 148"/>
                    <a:gd name="T7" fmla="*/ 10 h 20"/>
                    <a:gd name="T8" fmla="*/ 111 w 148"/>
                    <a:gd name="T9" fmla="*/ 10 h 20"/>
                    <a:gd name="T10" fmla="*/ 99 w 148"/>
                    <a:gd name="T11" fmla="*/ 10 h 20"/>
                    <a:gd name="T12" fmla="*/ 86 w 148"/>
                    <a:gd name="T13" fmla="*/ 10 h 20"/>
                    <a:gd name="T14" fmla="*/ 74 w 148"/>
                    <a:gd name="T15" fmla="*/ 10 h 20"/>
                    <a:gd name="T16" fmla="*/ 74 w 148"/>
                    <a:gd name="T17" fmla="*/ 10 h 20"/>
                    <a:gd name="T18" fmla="*/ 62 w 148"/>
                    <a:gd name="T19" fmla="*/ 10 h 20"/>
                    <a:gd name="T20" fmla="*/ 49 w 148"/>
                    <a:gd name="T21" fmla="*/ 10 h 20"/>
                    <a:gd name="T22" fmla="*/ 49 w 148"/>
                    <a:gd name="T23" fmla="*/ 10 h 20"/>
                    <a:gd name="T24" fmla="*/ 37 w 148"/>
                    <a:gd name="T25" fmla="*/ 10 h 20"/>
                    <a:gd name="T26" fmla="*/ 25 w 148"/>
                    <a:gd name="T27" fmla="*/ 10 h 20"/>
                    <a:gd name="T28" fmla="*/ 25 w 148"/>
                    <a:gd name="T29" fmla="*/ 10 h 20"/>
                    <a:gd name="T30" fmla="*/ 12 w 148"/>
                    <a:gd name="T31" fmla="*/ 10 h 20"/>
                    <a:gd name="T32" fmla="*/ 0 w 148"/>
                    <a:gd name="T33" fmla="*/ 1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8" h="20">
                      <a:moveTo>
                        <a:pt x="148" y="10"/>
                      </a:moveTo>
                      <a:cubicBezTo>
                        <a:pt x="148" y="10"/>
                        <a:pt x="143" y="20"/>
                        <a:pt x="136" y="10"/>
                      </a:cubicBezTo>
                      <a:cubicBezTo>
                        <a:pt x="129" y="0"/>
                        <a:pt x="124" y="10"/>
                        <a:pt x="124" y="10"/>
                      </a:cubicBezTo>
                      <a:cubicBezTo>
                        <a:pt x="124" y="10"/>
                        <a:pt x="124" y="10"/>
                        <a:pt x="124" y="10"/>
                      </a:cubicBezTo>
                      <a:cubicBezTo>
                        <a:pt x="124" y="10"/>
                        <a:pt x="118" y="20"/>
                        <a:pt x="111" y="10"/>
                      </a:cubicBezTo>
                      <a:cubicBezTo>
                        <a:pt x="104" y="0"/>
                        <a:pt x="99" y="10"/>
                        <a:pt x="99" y="10"/>
                      </a:cubicBezTo>
                      <a:cubicBezTo>
                        <a:pt x="99" y="10"/>
                        <a:pt x="93" y="20"/>
                        <a:pt x="86" y="10"/>
                      </a:cubicBezTo>
                      <a:cubicBezTo>
                        <a:pt x="80" y="0"/>
                        <a:pt x="74" y="10"/>
                        <a:pt x="74" y="10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4" y="10"/>
                        <a:pt x="68" y="20"/>
                        <a:pt x="62" y="10"/>
                      </a:cubicBezTo>
                      <a:cubicBezTo>
                        <a:pt x="55" y="0"/>
                        <a:pt x="49" y="10"/>
                        <a:pt x="49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4" y="20"/>
                        <a:pt x="37" y="10"/>
                      </a:cubicBezTo>
                      <a:cubicBezTo>
                        <a:pt x="30" y="0"/>
                        <a:pt x="25" y="10"/>
                        <a:pt x="25" y="10"/>
                      </a:cubicBezTo>
                      <a:cubicBezTo>
                        <a:pt x="25" y="10"/>
                        <a:pt x="25" y="10"/>
                        <a:pt x="25" y="10"/>
                      </a:cubicBezTo>
                      <a:cubicBezTo>
                        <a:pt x="25" y="10"/>
                        <a:pt x="19" y="20"/>
                        <a:pt x="12" y="10"/>
                      </a:cubicBezTo>
                      <a:cubicBezTo>
                        <a:pt x="5" y="0"/>
                        <a:pt x="0" y="10"/>
                        <a:pt x="0" y="10"/>
                      </a:cubicBezTo>
                    </a:path>
                  </a:pathLst>
                </a:cu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Oval 42">
                  <a:extLst>
                    <a:ext uri="{FF2B5EF4-FFF2-40B4-BE49-F238E27FC236}">
                      <a16:creationId xmlns:a16="http://schemas.microsoft.com/office/drawing/2014/main" id="{5B6D481F-8959-449D-B929-E5FD5720D3F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46923" y="3539696"/>
                  <a:ext cx="87519" cy="84217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5" name="Oval 43">
                  <a:extLst>
                    <a:ext uri="{FF2B5EF4-FFF2-40B4-BE49-F238E27FC236}">
                      <a16:creationId xmlns:a16="http://schemas.microsoft.com/office/drawing/2014/main" id="{FADB6378-CBCC-4F20-9D2C-45AF94896E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391508" y="3452179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Oval 44">
                  <a:extLst>
                    <a:ext uri="{FF2B5EF4-FFF2-40B4-BE49-F238E27FC236}">
                      <a16:creationId xmlns:a16="http://schemas.microsoft.com/office/drawing/2014/main" id="{372D7B3A-7F41-4616-9218-A6A67B3051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434441" y="3367963"/>
                  <a:ext cx="89171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Oval 45">
                  <a:extLst>
                    <a:ext uri="{FF2B5EF4-FFF2-40B4-BE49-F238E27FC236}">
                      <a16:creationId xmlns:a16="http://schemas.microsoft.com/office/drawing/2014/main" id="{0283AD88-A2AE-4313-AA25-9BA45C4AE6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23611" y="3367963"/>
                  <a:ext cx="82565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Oval 46">
                  <a:extLst>
                    <a:ext uri="{FF2B5EF4-FFF2-40B4-BE49-F238E27FC236}">
                      <a16:creationId xmlns:a16="http://schemas.microsoft.com/office/drawing/2014/main" id="{393AD197-5598-4B91-B2CD-219133A614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06176" y="3367963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199" name="Oval 47">
                  <a:extLst>
                    <a:ext uri="{FF2B5EF4-FFF2-40B4-BE49-F238E27FC236}">
                      <a16:creationId xmlns:a16="http://schemas.microsoft.com/office/drawing/2014/main" id="{30B2D04F-A3B9-4A9C-A0D2-6B63EB54F3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32598" y="3452179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0" name="Oval 48">
                  <a:extLst>
                    <a:ext uri="{FF2B5EF4-FFF2-40B4-BE49-F238E27FC236}">
                      <a16:creationId xmlns:a16="http://schemas.microsoft.com/office/drawing/2014/main" id="{FD2F0818-67D2-4B6D-AB6A-D2D637FCFA0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65623" y="3539696"/>
                  <a:ext cx="84217" cy="84217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Oval 49">
                  <a:extLst>
                    <a:ext uri="{FF2B5EF4-FFF2-40B4-BE49-F238E27FC236}">
                      <a16:creationId xmlns:a16="http://schemas.microsoft.com/office/drawing/2014/main" id="{1F4A40C5-3BD8-4AB4-98EA-0D1A5D8F8E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93696" y="3623913"/>
                  <a:ext cx="89171" cy="89171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Oval 50">
                  <a:extLst>
                    <a:ext uri="{FF2B5EF4-FFF2-40B4-BE49-F238E27FC236}">
                      <a16:creationId xmlns:a16="http://schemas.microsoft.com/office/drawing/2014/main" id="{C5FBCB1F-CA97-4A0B-8086-2BE8120CBD8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16813" y="3713084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Oval 51">
                  <a:extLst>
                    <a:ext uri="{FF2B5EF4-FFF2-40B4-BE49-F238E27FC236}">
                      <a16:creationId xmlns:a16="http://schemas.microsoft.com/office/drawing/2014/main" id="{EED831A6-A84C-4785-A45C-257D732BD5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8280" y="3475296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Oval 52">
                  <a:extLst>
                    <a:ext uri="{FF2B5EF4-FFF2-40B4-BE49-F238E27FC236}">
                      <a16:creationId xmlns:a16="http://schemas.microsoft.com/office/drawing/2014/main" id="{DBBCD106-33C3-40E1-8B75-4AEDC065B3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40660" y="3475296"/>
                  <a:ext cx="84217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Oval 53">
                  <a:extLst>
                    <a:ext uri="{FF2B5EF4-FFF2-40B4-BE49-F238E27FC236}">
                      <a16:creationId xmlns:a16="http://schemas.microsoft.com/office/drawing/2014/main" id="{7BBAC37B-ACAA-46D5-8B13-CF82495162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34784" y="3475296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Oval 54">
                  <a:extLst>
                    <a:ext uri="{FF2B5EF4-FFF2-40B4-BE49-F238E27FC236}">
                      <a16:creationId xmlns:a16="http://schemas.microsoft.com/office/drawing/2014/main" id="{A6AF7EB8-8F61-419B-A8E2-5550363E9B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022304" y="3518232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55">
                  <a:extLst>
                    <a:ext uri="{FF2B5EF4-FFF2-40B4-BE49-F238E27FC236}">
                      <a16:creationId xmlns:a16="http://schemas.microsoft.com/office/drawing/2014/main" id="{F75E5D9D-F988-4A30-8308-7D58568CB1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09823" y="3539696"/>
                  <a:ext cx="84217" cy="84217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8" name="Oval 56">
                  <a:extLst>
                    <a:ext uri="{FF2B5EF4-FFF2-40B4-BE49-F238E27FC236}">
                      <a16:creationId xmlns:a16="http://schemas.microsoft.com/office/drawing/2014/main" id="{B45AE4FF-B6AD-4176-B843-335A05ECED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79177" y="3496762"/>
                  <a:ext cx="89171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Oval 57">
                  <a:extLst>
                    <a:ext uri="{FF2B5EF4-FFF2-40B4-BE49-F238E27FC236}">
                      <a16:creationId xmlns:a16="http://schemas.microsoft.com/office/drawing/2014/main" id="{31268CCE-F81E-474E-97EC-EBA5207280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4039" y="3409246"/>
                  <a:ext cx="87519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10" name="Oval 58">
                  <a:extLst>
                    <a:ext uri="{FF2B5EF4-FFF2-40B4-BE49-F238E27FC236}">
                      <a16:creationId xmlns:a16="http://schemas.microsoft.com/office/drawing/2014/main" id="{D08979AF-0638-4514-8001-1E64120597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194039" y="3320074"/>
                  <a:ext cx="87519" cy="89171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  <p:sp>
              <p:nvSpPr>
                <p:cNvPr id="211" name="Oval 59">
                  <a:extLst>
                    <a:ext uri="{FF2B5EF4-FFF2-40B4-BE49-F238E27FC236}">
                      <a16:creationId xmlns:a16="http://schemas.microsoft.com/office/drawing/2014/main" id="{6A5DECE8-D4F8-4E0B-B392-22B697497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1927" y="3232556"/>
                  <a:ext cx="84217" cy="87519"/>
                </a:xfrm>
                <a:prstGeom prst="ellipse">
                  <a:avLst/>
                </a:prstGeom>
                <a:grpFill/>
                <a:ln w="19050" cap="rnd">
                  <a:solidFill>
                    <a:srgbClr val="001965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pis For Office"/>
                    <a:ea typeface="+mn-ea"/>
                    <a:cs typeface="+mn-cs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5971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54F7605-9681-CDEC-496F-57DDAAB523B7}"/>
              </a:ext>
            </a:extLst>
          </p:cNvPr>
          <p:cNvSpPr/>
          <p:nvPr/>
        </p:nvSpPr>
        <p:spPr bwMode="auto">
          <a:xfrm rot="16200000">
            <a:off x="1815543" y="3240711"/>
            <a:ext cx="2261329" cy="2611592"/>
          </a:xfrm>
          <a:custGeom>
            <a:avLst/>
            <a:gdLst>
              <a:gd name="connsiteX0" fmla="*/ 3822060 w 3822060"/>
              <a:gd name="connsiteY0" fmla="*/ 0 h 355234"/>
              <a:gd name="connsiteX1" fmla="*/ 0 w 3822060"/>
              <a:gd name="connsiteY1" fmla="*/ 0 h 355234"/>
              <a:gd name="connsiteX2" fmla="*/ 0 w 3822060"/>
              <a:gd name="connsiteY2" fmla="*/ 355234 h 3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2060" h="355234">
                <a:moveTo>
                  <a:pt x="3822060" y="0"/>
                </a:moveTo>
                <a:lnTo>
                  <a:pt x="0" y="0"/>
                </a:lnTo>
                <a:lnTo>
                  <a:pt x="0" y="355234"/>
                </a:lnTo>
              </a:path>
            </a:pathLst>
          </a:custGeom>
          <a:noFill/>
          <a:ln w="28575">
            <a:solidFill>
              <a:schemeClr val="bg1"/>
            </a:solidFill>
            <a:prstDash val="sysDash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Mechanisms for Cardiorenal Protection With SGLT2i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3770D7EE-7418-EF7A-5C44-F1FD39C1C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20" y="6405098"/>
            <a:ext cx="7853362" cy="276999"/>
          </a:xfrm>
          <a:prstGeom prst="rect">
            <a:avLst/>
          </a:prstGeom>
          <a:noFill/>
          <a:ln>
            <a:noFill/>
          </a:ln>
        </p:spPr>
        <p:txBody>
          <a:bodyPr anchor="b">
            <a:spAutoFit/>
          </a:bodyPr>
          <a:lstStyle>
            <a:lvl1pPr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Zelniker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J Am Coll </a:t>
            </a:r>
            <a:r>
              <a:rPr kumimoji="0" lang="en-US" altLang="en-US" sz="1200" b="0" i="0" u="none" strike="noStrike" kern="1200" cap="none" spc="-10" normalizeH="0" baseline="0" noProof="0" dirty="0" err="1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Cardiol</a:t>
            </a:r>
            <a:r>
              <a:rPr kumimoji="0" lang="en-US" altLang="en-US" sz="1200" b="0" i="0" u="none" strike="noStrike" kern="1200" cap="none" spc="-10" normalizeH="0" baseline="0" noProof="0" dirty="0">
                <a:ln>
                  <a:noFill/>
                </a:ln>
                <a:solidFill>
                  <a:srgbClr val="4555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. 2020;75:422.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6DFB03-DBC7-9D6B-D1AE-D96461DF0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07" y="5364913"/>
            <a:ext cx="993657" cy="859591"/>
          </a:xfrm>
          <a:prstGeom prst="rect">
            <a:avLst/>
          </a:prstGeom>
        </p:spPr>
      </p:pic>
      <p:pic>
        <p:nvPicPr>
          <p:cNvPr id="6" name="Picture 5" descr="A red heart with a black background&#10;&#10;Description automatically generated">
            <a:extLst>
              <a:ext uri="{FF2B5EF4-FFF2-40B4-BE49-F238E27FC236}">
                <a16:creationId xmlns:a16="http://schemas.microsoft.com/office/drawing/2014/main" id="{6D560A52-79EB-5D5E-3B02-74A7BE13A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062" y="5364914"/>
            <a:ext cx="648263" cy="8595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E0EFCEA-A5A5-30C0-420F-1D8D49673649}"/>
              </a:ext>
            </a:extLst>
          </p:cNvPr>
          <p:cNvSpPr/>
          <p:nvPr/>
        </p:nvSpPr>
        <p:spPr bwMode="auto">
          <a:xfrm>
            <a:off x="5470379" y="1600200"/>
            <a:ext cx="2643673" cy="483637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Sodium-glucose cotransporter 2 (SGLT2) inhibitors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9B75D9-3576-22A2-228A-C9E2D011660B}"/>
              </a:ext>
            </a:extLst>
          </p:cNvPr>
          <p:cNvSpPr/>
          <p:nvPr/>
        </p:nvSpPr>
        <p:spPr bwMode="auto">
          <a:xfrm>
            <a:off x="4208109" y="2338127"/>
            <a:ext cx="1035696" cy="27525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Natriuresis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3E4BF2-DD9F-1AD1-8C41-A4EB94CD2718}"/>
              </a:ext>
            </a:extLst>
          </p:cNvPr>
          <p:cNvSpPr/>
          <p:nvPr/>
        </p:nvSpPr>
        <p:spPr bwMode="auto">
          <a:xfrm>
            <a:off x="8331063" y="2341838"/>
            <a:ext cx="1035696" cy="27525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Glucosuria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A81148-F2A7-C224-6385-C69432B506C2}"/>
              </a:ext>
            </a:extLst>
          </p:cNvPr>
          <p:cNvSpPr/>
          <p:nvPr/>
        </p:nvSpPr>
        <p:spPr bwMode="auto">
          <a:xfrm>
            <a:off x="7358893" y="3012389"/>
            <a:ext cx="1436914" cy="27525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Glycemic control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2D3B53-9F74-EBF4-EFCE-C2393247540A}"/>
              </a:ext>
            </a:extLst>
          </p:cNvPr>
          <p:cNvSpPr/>
          <p:nvPr/>
        </p:nvSpPr>
        <p:spPr bwMode="auto">
          <a:xfrm>
            <a:off x="8900375" y="3008738"/>
            <a:ext cx="1436914" cy="275253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Weight loss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C04C4C-1268-693A-E21E-B89B914E1DD8}"/>
              </a:ext>
            </a:extLst>
          </p:cNvPr>
          <p:cNvSpPr/>
          <p:nvPr/>
        </p:nvSpPr>
        <p:spPr bwMode="auto">
          <a:xfrm>
            <a:off x="3917532" y="2888128"/>
            <a:ext cx="1614089" cy="483637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Tubulo-glomerular feedback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7F9670-1AA9-CB94-6F4E-1CF3F58B4B88}"/>
              </a:ext>
            </a:extLst>
          </p:cNvPr>
          <p:cNvSpPr/>
          <p:nvPr/>
        </p:nvSpPr>
        <p:spPr bwMode="auto">
          <a:xfrm>
            <a:off x="3054111" y="3522278"/>
            <a:ext cx="1436914" cy="483637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Blood pressure lowering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0980D-3B48-BA0D-26B0-0AC550A5E10C}"/>
              </a:ext>
            </a:extLst>
          </p:cNvPr>
          <p:cNvSpPr/>
          <p:nvPr/>
        </p:nvSpPr>
        <p:spPr bwMode="auto">
          <a:xfrm>
            <a:off x="4951552" y="3522278"/>
            <a:ext cx="1614089" cy="483637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Amelioration of volume overload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B882149-70EC-D2B9-76C2-7674C6349F9E}"/>
              </a:ext>
            </a:extLst>
          </p:cNvPr>
          <p:cNvSpPr/>
          <p:nvPr/>
        </p:nvSpPr>
        <p:spPr bwMode="auto">
          <a:xfrm>
            <a:off x="3917532" y="4180244"/>
            <a:ext cx="1614089" cy="483637"/>
          </a:xfrm>
          <a:prstGeom prst="rect">
            <a:avLst/>
          </a:prstGeom>
          <a:solidFill>
            <a:schemeClr val="accent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Intraglomerular pressure reduction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9B0E01-08ED-38CB-1694-AE8F5286328F}"/>
              </a:ext>
            </a:extLst>
          </p:cNvPr>
          <p:cNvSpPr/>
          <p:nvPr/>
        </p:nvSpPr>
        <p:spPr bwMode="auto">
          <a:xfrm>
            <a:off x="4020843" y="4984918"/>
            <a:ext cx="1436914" cy="275253"/>
          </a:xfrm>
          <a:prstGeom prst="rect">
            <a:avLst/>
          </a:pr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Renal protection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9C141E-751E-0CF4-CD13-C2FB2A9C8995}"/>
              </a:ext>
            </a:extLst>
          </p:cNvPr>
          <p:cNvSpPr/>
          <p:nvPr/>
        </p:nvSpPr>
        <p:spPr bwMode="auto">
          <a:xfrm>
            <a:off x="7192721" y="4984917"/>
            <a:ext cx="2093997" cy="275253"/>
          </a:xfrm>
          <a:prstGeom prst="rect">
            <a:avLst/>
          </a:prstGeom>
          <a:solidFill>
            <a:schemeClr val="accent4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Cardiovascular protection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DFC55D-D0FA-547A-1F79-36D1DB1096DC}"/>
              </a:ext>
            </a:extLst>
          </p:cNvPr>
          <p:cNvSpPr/>
          <p:nvPr/>
        </p:nvSpPr>
        <p:spPr bwMode="auto">
          <a:xfrm>
            <a:off x="789699" y="2251091"/>
            <a:ext cx="1867238" cy="1164753"/>
          </a:xfrm>
          <a:prstGeom prst="rect">
            <a:avLst/>
          </a:prstGeom>
          <a:solidFill>
            <a:schemeClr val="accent3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↓ Oxidative stress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↓ Fibrosis induction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↓ Local inflammation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↓ Tubular senescence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↓ Glomerular damage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0E9231-9D2F-B5CD-540A-F01DD5520219}"/>
              </a:ext>
            </a:extLst>
          </p:cNvPr>
          <p:cNvSpPr/>
          <p:nvPr/>
        </p:nvSpPr>
        <p:spPr bwMode="auto">
          <a:xfrm>
            <a:off x="936050" y="4984917"/>
            <a:ext cx="1436914" cy="503834"/>
          </a:xfrm>
          <a:prstGeom prst="rect">
            <a:avLst/>
          </a:prstGeom>
          <a:solidFill>
            <a:schemeClr val="accent6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35000"/>
              </a:spcBef>
              <a:spcAft>
                <a:spcPct val="25000"/>
              </a:spcAft>
              <a:buClr>
                <a:srgbClr val="015873"/>
              </a:buClr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Possible direct renal protection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204DAC-E717-D141-75FA-54F097DE3694}"/>
              </a:ext>
            </a:extLst>
          </p:cNvPr>
          <p:cNvSpPr txBox="1"/>
          <p:nvPr/>
        </p:nvSpPr>
        <p:spPr bwMode="auto">
          <a:xfrm>
            <a:off x="1539155" y="1474726"/>
            <a:ext cx="33411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Recent results in nondiabetic experimental chronic kidney disease models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50FD1-8418-0430-2CDC-1CA42639E224}"/>
              </a:ext>
            </a:extLst>
          </p:cNvPr>
          <p:cNvCxnSpPr>
            <a:cxnSpLocks/>
          </p:cNvCxnSpPr>
          <p:nvPr/>
        </p:nvCxnSpPr>
        <p:spPr bwMode="auto">
          <a:xfrm flipH="1">
            <a:off x="6792216" y="2083837"/>
            <a:ext cx="1" cy="10677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484EE0B-4D32-18FC-A30C-4A928EC0122D}"/>
              </a:ext>
            </a:extLst>
          </p:cNvPr>
          <p:cNvSpPr/>
          <p:nvPr/>
        </p:nvSpPr>
        <p:spPr bwMode="auto">
          <a:xfrm>
            <a:off x="4710147" y="2197195"/>
            <a:ext cx="4164138" cy="144725"/>
          </a:xfrm>
          <a:custGeom>
            <a:avLst/>
            <a:gdLst>
              <a:gd name="connsiteX0" fmla="*/ 0 w 4164138"/>
              <a:gd name="connsiteY0" fmla="*/ 144725 h 144725"/>
              <a:gd name="connsiteX1" fmla="*/ 0 w 4164138"/>
              <a:gd name="connsiteY1" fmla="*/ 0 h 144725"/>
              <a:gd name="connsiteX2" fmla="*/ 4164138 w 4164138"/>
              <a:gd name="connsiteY2" fmla="*/ 0 h 144725"/>
              <a:gd name="connsiteX3" fmla="*/ 4164138 w 4164138"/>
              <a:gd name="connsiteY3" fmla="*/ 144725 h 1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4138" h="144725">
                <a:moveTo>
                  <a:pt x="0" y="144725"/>
                </a:moveTo>
                <a:lnTo>
                  <a:pt x="0" y="0"/>
                </a:lnTo>
                <a:lnTo>
                  <a:pt x="4164138" y="0"/>
                </a:lnTo>
                <a:lnTo>
                  <a:pt x="4164138" y="144725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D686FFA-C70D-6B28-2B73-0948D74D9A5D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 bwMode="auto">
          <a:xfrm flipH="1">
            <a:off x="4724577" y="2613380"/>
            <a:ext cx="1380" cy="27474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547161A-8479-6A2B-8DEA-5945B4B03220}"/>
              </a:ext>
            </a:extLst>
          </p:cNvPr>
          <p:cNvSpPr/>
          <p:nvPr/>
        </p:nvSpPr>
        <p:spPr bwMode="auto">
          <a:xfrm>
            <a:off x="3769433" y="2717070"/>
            <a:ext cx="2046598" cy="798558"/>
          </a:xfrm>
          <a:custGeom>
            <a:avLst/>
            <a:gdLst>
              <a:gd name="connsiteX0" fmla="*/ 0 w 4164138"/>
              <a:gd name="connsiteY0" fmla="*/ 144725 h 144725"/>
              <a:gd name="connsiteX1" fmla="*/ 0 w 4164138"/>
              <a:gd name="connsiteY1" fmla="*/ 0 h 144725"/>
              <a:gd name="connsiteX2" fmla="*/ 4164138 w 4164138"/>
              <a:gd name="connsiteY2" fmla="*/ 0 h 144725"/>
              <a:gd name="connsiteX3" fmla="*/ 4164138 w 4164138"/>
              <a:gd name="connsiteY3" fmla="*/ 144725 h 1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4138" h="144725">
                <a:moveTo>
                  <a:pt x="0" y="144725"/>
                </a:moveTo>
                <a:lnTo>
                  <a:pt x="0" y="0"/>
                </a:lnTo>
                <a:lnTo>
                  <a:pt x="4164138" y="0"/>
                </a:lnTo>
                <a:lnTo>
                  <a:pt x="4164138" y="144725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E35417A-CEBE-30F5-ADB5-98F874B2EF44}"/>
              </a:ext>
            </a:extLst>
          </p:cNvPr>
          <p:cNvCxnSpPr>
            <a:cxnSpLocks/>
            <a:stCxn id="14" idx="2"/>
            <a:endCxn id="17" idx="0"/>
          </p:cNvCxnSpPr>
          <p:nvPr/>
        </p:nvCxnSpPr>
        <p:spPr bwMode="auto">
          <a:xfrm>
            <a:off x="4724577" y="3371765"/>
            <a:ext cx="0" cy="808479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EBC2E4-D5C0-E6D2-6511-5EFF711F2B73}"/>
              </a:ext>
            </a:extLst>
          </p:cNvPr>
          <p:cNvCxnSpPr>
            <a:cxnSpLocks/>
          </p:cNvCxnSpPr>
          <p:nvPr/>
        </p:nvCxnSpPr>
        <p:spPr bwMode="auto">
          <a:xfrm flipH="1">
            <a:off x="8853244" y="2617941"/>
            <a:ext cx="1" cy="106776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3D78759-902D-63C8-D94E-EC540459F934}"/>
              </a:ext>
            </a:extLst>
          </p:cNvPr>
          <p:cNvSpPr/>
          <p:nvPr/>
        </p:nvSpPr>
        <p:spPr bwMode="auto">
          <a:xfrm>
            <a:off x="8045845" y="2737877"/>
            <a:ext cx="1598113" cy="275253"/>
          </a:xfrm>
          <a:custGeom>
            <a:avLst/>
            <a:gdLst>
              <a:gd name="connsiteX0" fmla="*/ 0 w 4164138"/>
              <a:gd name="connsiteY0" fmla="*/ 144725 h 144725"/>
              <a:gd name="connsiteX1" fmla="*/ 0 w 4164138"/>
              <a:gd name="connsiteY1" fmla="*/ 0 h 144725"/>
              <a:gd name="connsiteX2" fmla="*/ 4164138 w 4164138"/>
              <a:gd name="connsiteY2" fmla="*/ 0 h 144725"/>
              <a:gd name="connsiteX3" fmla="*/ 4164138 w 4164138"/>
              <a:gd name="connsiteY3" fmla="*/ 144725 h 1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4138" h="144725">
                <a:moveTo>
                  <a:pt x="0" y="144725"/>
                </a:moveTo>
                <a:lnTo>
                  <a:pt x="0" y="0"/>
                </a:lnTo>
                <a:lnTo>
                  <a:pt x="4164138" y="0"/>
                </a:lnTo>
                <a:lnTo>
                  <a:pt x="4164138" y="144725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 type="triangl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0CB0B16E-AC32-1965-8E01-7C2204EAFBD4}"/>
              </a:ext>
            </a:extLst>
          </p:cNvPr>
          <p:cNvSpPr/>
          <p:nvPr/>
        </p:nvSpPr>
        <p:spPr bwMode="auto">
          <a:xfrm>
            <a:off x="1638026" y="2006056"/>
            <a:ext cx="3822060" cy="237184"/>
          </a:xfrm>
          <a:custGeom>
            <a:avLst/>
            <a:gdLst>
              <a:gd name="connsiteX0" fmla="*/ 3822060 w 3822060"/>
              <a:gd name="connsiteY0" fmla="*/ 0 h 355234"/>
              <a:gd name="connsiteX1" fmla="*/ 0 w 3822060"/>
              <a:gd name="connsiteY1" fmla="*/ 0 h 355234"/>
              <a:gd name="connsiteX2" fmla="*/ 0 w 3822060"/>
              <a:gd name="connsiteY2" fmla="*/ 355234 h 35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22060" h="355234">
                <a:moveTo>
                  <a:pt x="3822060" y="0"/>
                </a:moveTo>
                <a:lnTo>
                  <a:pt x="0" y="0"/>
                </a:lnTo>
                <a:lnTo>
                  <a:pt x="0" y="355234"/>
                </a:lnTo>
              </a:path>
            </a:pathLst>
          </a:custGeom>
          <a:noFill/>
          <a:ln w="28575">
            <a:solidFill>
              <a:schemeClr val="bg1"/>
            </a:solidFill>
            <a:prstDash val="sysDash"/>
            <a:miter lim="800000"/>
            <a:headEnd type="none" w="med" len="med"/>
            <a:tailEnd type="triangle" w="med" len="med"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FC2E92D-C648-3279-6E62-4C949A041948}"/>
              </a:ext>
            </a:extLst>
          </p:cNvPr>
          <p:cNvSpPr/>
          <p:nvPr/>
        </p:nvSpPr>
        <p:spPr bwMode="auto">
          <a:xfrm>
            <a:off x="3026421" y="4733841"/>
            <a:ext cx="7299016" cy="137565"/>
          </a:xfrm>
          <a:custGeom>
            <a:avLst/>
            <a:gdLst>
              <a:gd name="connsiteX0" fmla="*/ 0 w 7299016"/>
              <a:gd name="connsiteY0" fmla="*/ 24276 h 137565"/>
              <a:gd name="connsiteX1" fmla="*/ 0 w 7299016"/>
              <a:gd name="connsiteY1" fmla="*/ 137565 h 137565"/>
              <a:gd name="connsiteX2" fmla="*/ 7299016 w 7299016"/>
              <a:gd name="connsiteY2" fmla="*/ 137565 h 137565"/>
              <a:gd name="connsiteX3" fmla="*/ 7299016 w 7299016"/>
              <a:gd name="connsiteY3" fmla="*/ 0 h 13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9016" h="137565">
                <a:moveTo>
                  <a:pt x="0" y="24276"/>
                </a:moveTo>
                <a:lnTo>
                  <a:pt x="0" y="137565"/>
                </a:lnTo>
                <a:lnTo>
                  <a:pt x="7299016" y="137565"/>
                </a:lnTo>
                <a:lnTo>
                  <a:pt x="7299016" y="0"/>
                </a:lnTo>
              </a:path>
            </a:pathLst>
          </a:custGeom>
          <a:noFill/>
          <a:ln w="28575">
            <a:solidFill>
              <a:schemeClr val="bg1"/>
            </a:solidFill>
            <a:miter lim="800000"/>
            <a:headEnd/>
            <a:tailEnd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76DCF60-AD7A-A13D-711E-971BC4D4D12A}"/>
              </a:ext>
            </a:extLst>
          </p:cNvPr>
          <p:cNvCxnSpPr>
            <a:cxnSpLocks/>
          </p:cNvCxnSpPr>
          <p:nvPr/>
        </p:nvCxnSpPr>
        <p:spPr bwMode="auto">
          <a:xfrm>
            <a:off x="6345807" y="4878141"/>
            <a:ext cx="0" cy="244118"/>
          </a:xfrm>
          <a:prstGeom prst="lin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CAAF26C-3316-EA46-968D-FE221F837F02}"/>
              </a:ext>
            </a:extLst>
          </p:cNvPr>
          <p:cNvCxnSpPr>
            <a:cxnSpLocks/>
          </p:cNvCxnSpPr>
          <p:nvPr/>
        </p:nvCxnSpPr>
        <p:spPr bwMode="auto">
          <a:xfrm>
            <a:off x="5513757" y="5122259"/>
            <a:ext cx="1623418" cy="0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" name="Rettangolo 1">
            <a:extLst>
              <a:ext uri="{FF2B5EF4-FFF2-40B4-BE49-F238E27FC236}">
                <a16:creationId xmlns:a16="http://schemas.microsoft.com/office/drawing/2014/main" id="{56E6611A-B167-C1E6-7F9E-5F33AB8A91D7}"/>
              </a:ext>
            </a:extLst>
          </p:cNvPr>
          <p:cNvSpPr/>
          <p:nvPr/>
        </p:nvSpPr>
        <p:spPr bwMode="auto">
          <a:xfrm>
            <a:off x="8795807" y="6012873"/>
            <a:ext cx="3229938" cy="845127"/>
          </a:xfrm>
          <a:prstGeom prst="rect">
            <a:avLst/>
          </a:prstGeom>
          <a:solidFill>
            <a:schemeClr val="tx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it-IT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0115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97</TotalTime>
  <Words>931</Words>
  <Application>Microsoft Macintosh PowerPoint</Application>
  <PresentationFormat>Widescreen</PresentationFormat>
  <Paragraphs>125</Paragraphs>
  <Slides>19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19</vt:i4>
      </vt:variant>
    </vt:vector>
  </HeadingPairs>
  <TitlesOfParts>
    <vt:vector size="30" baseType="lpstr">
      <vt:lpstr>Apis For Office</vt:lpstr>
      <vt:lpstr>Aptos</vt:lpstr>
      <vt:lpstr>Arial</vt:lpstr>
      <vt:lpstr>Calibri</vt:lpstr>
      <vt:lpstr>Cambria</vt:lpstr>
      <vt:lpstr>Candara</vt:lpstr>
      <vt:lpstr>Century Gothic</vt:lpstr>
      <vt:lpstr>Wingdings</vt:lpstr>
      <vt:lpstr>RetrospectVTI</vt:lpstr>
      <vt:lpstr>Office Theme</vt:lpstr>
      <vt:lpstr>2022_CCO_Template</vt:lpstr>
      <vt:lpstr>Diabete. Fisiopatologia e recenti frontiere farmacologiche</vt:lpstr>
      <vt:lpstr>Presentazione standard di PowerPoint</vt:lpstr>
      <vt:lpstr>Definizione ed Epidemiologia del Diabete di Tipo 2</vt:lpstr>
      <vt:lpstr>In Patients with T2DM, the complexity of the disease leads to hyperglycemia</vt:lpstr>
      <vt:lpstr>La traiettoria cardio-metabolica</vt:lpstr>
      <vt:lpstr>Presentazione standard di PowerPoint</vt:lpstr>
      <vt:lpstr>Presentazione standard di PowerPoint</vt:lpstr>
      <vt:lpstr>The effects of GLP-1RA on CV risk factors</vt:lpstr>
      <vt:lpstr>Mechanisms for Cardiorenal Protection With SGLT2i</vt:lpstr>
      <vt:lpstr>Presentazione standard di PowerPoint</vt:lpstr>
      <vt:lpstr>Early introduction of SGLT-2i attenuates metabolic memory</vt:lpstr>
      <vt:lpstr>DARWIN-renal: Outstanding results on eGFR and Albuminuria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Spared events per 1000 prs/5 yrs with SGLT2i and GLP-1RA vs. Placebo</vt:lpstr>
      <vt:lpstr>Time to kidney replacement therapy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angelo avogaro</cp:lastModifiedBy>
  <cp:revision>18</cp:revision>
  <dcterms:created xsi:type="dcterms:W3CDTF">2022-02-27T17:36:31Z</dcterms:created>
  <dcterms:modified xsi:type="dcterms:W3CDTF">2026-02-07T15:31:53Z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